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5.tif" ContentType="image/gif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83"/>
  </p:notesMasterIdLst>
  <p:sldIdLst>
    <p:sldId id="316" r:id="rId2"/>
    <p:sldId id="351" r:id="rId3"/>
    <p:sldId id="407" r:id="rId4"/>
    <p:sldId id="361" r:id="rId5"/>
    <p:sldId id="352" r:id="rId6"/>
    <p:sldId id="449" r:id="rId7"/>
    <p:sldId id="410" r:id="rId8"/>
    <p:sldId id="447" r:id="rId9"/>
    <p:sldId id="448" r:id="rId10"/>
    <p:sldId id="425" r:id="rId11"/>
    <p:sldId id="440" r:id="rId12"/>
    <p:sldId id="441" r:id="rId13"/>
    <p:sldId id="442" r:id="rId14"/>
    <p:sldId id="421" r:id="rId15"/>
    <p:sldId id="414" r:id="rId16"/>
    <p:sldId id="416" r:id="rId17"/>
    <p:sldId id="417" r:id="rId18"/>
    <p:sldId id="418" r:id="rId19"/>
    <p:sldId id="419" r:id="rId20"/>
    <p:sldId id="420" r:id="rId21"/>
    <p:sldId id="433" r:id="rId22"/>
    <p:sldId id="424" r:id="rId23"/>
    <p:sldId id="427" r:id="rId24"/>
    <p:sldId id="428" r:id="rId25"/>
    <p:sldId id="429" r:id="rId26"/>
    <p:sldId id="430" r:id="rId27"/>
    <p:sldId id="431" r:id="rId28"/>
    <p:sldId id="434" r:id="rId29"/>
    <p:sldId id="432" r:id="rId30"/>
    <p:sldId id="435" r:id="rId31"/>
    <p:sldId id="436" r:id="rId32"/>
    <p:sldId id="437" r:id="rId33"/>
    <p:sldId id="439" r:id="rId34"/>
    <p:sldId id="469" r:id="rId35"/>
    <p:sldId id="471" r:id="rId36"/>
    <p:sldId id="472" r:id="rId37"/>
    <p:sldId id="473" r:id="rId38"/>
    <p:sldId id="474" r:id="rId39"/>
    <p:sldId id="475" r:id="rId40"/>
    <p:sldId id="452" r:id="rId41"/>
    <p:sldId id="438" r:id="rId42"/>
    <p:sldId id="451" r:id="rId43"/>
    <p:sldId id="453" r:id="rId44"/>
    <p:sldId id="454" r:id="rId45"/>
    <p:sldId id="450" r:id="rId46"/>
    <p:sldId id="477" r:id="rId47"/>
    <p:sldId id="476" r:id="rId48"/>
    <p:sldId id="479" r:id="rId49"/>
    <p:sldId id="480" r:id="rId50"/>
    <p:sldId id="481" r:id="rId51"/>
    <p:sldId id="478" r:id="rId52"/>
    <p:sldId id="463" r:id="rId53"/>
    <p:sldId id="464" r:id="rId54"/>
    <p:sldId id="465" r:id="rId55"/>
    <p:sldId id="466" r:id="rId56"/>
    <p:sldId id="467" r:id="rId57"/>
    <p:sldId id="468" r:id="rId58"/>
    <p:sldId id="422" r:id="rId59"/>
    <p:sldId id="367" r:id="rId60"/>
    <p:sldId id="371" r:id="rId61"/>
    <p:sldId id="373" r:id="rId62"/>
    <p:sldId id="372" r:id="rId63"/>
    <p:sldId id="374" r:id="rId64"/>
    <p:sldId id="370" r:id="rId65"/>
    <p:sldId id="375" r:id="rId66"/>
    <p:sldId id="408" r:id="rId67"/>
    <p:sldId id="409" r:id="rId68"/>
    <p:sldId id="366" r:id="rId69"/>
    <p:sldId id="412" r:id="rId70"/>
    <p:sldId id="423" r:id="rId71"/>
    <p:sldId id="365" r:id="rId72"/>
    <p:sldId id="457" r:id="rId73"/>
    <p:sldId id="456" r:id="rId74"/>
    <p:sldId id="459" r:id="rId75"/>
    <p:sldId id="362" r:id="rId76"/>
    <p:sldId id="355" r:id="rId77"/>
    <p:sldId id="460" r:id="rId78"/>
    <p:sldId id="462" r:id="rId79"/>
    <p:sldId id="482" r:id="rId80"/>
    <p:sldId id="444" r:id="rId81"/>
    <p:sldId id="443" r:id="rId82"/>
  </p:sldIdLst>
  <p:sldSz cx="12192000" cy="6858000"/>
  <p:notesSz cx="6669088" cy="9926638"/>
  <p:defaultTextStyle>
    <a:lvl1pPr>
      <a:defRPr>
        <a:latin typeface="+mj-lt"/>
        <a:ea typeface="+mj-ea"/>
        <a:cs typeface="+mj-cs"/>
        <a:sym typeface="Helvetica"/>
      </a:defRPr>
    </a:lvl1pPr>
    <a:lvl2pPr>
      <a:defRPr>
        <a:latin typeface="+mj-lt"/>
        <a:ea typeface="+mj-ea"/>
        <a:cs typeface="+mj-cs"/>
        <a:sym typeface="Helvetica"/>
      </a:defRPr>
    </a:lvl2pPr>
    <a:lvl3pPr>
      <a:defRPr>
        <a:latin typeface="+mj-lt"/>
        <a:ea typeface="+mj-ea"/>
        <a:cs typeface="+mj-cs"/>
        <a:sym typeface="Helvetica"/>
      </a:defRPr>
    </a:lvl3pPr>
    <a:lvl4pPr>
      <a:defRPr>
        <a:latin typeface="+mj-lt"/>
        <a:ea typeface="+mj-ea"/>
        <a:cs typeface="+mj-cs"/>
        <a:sym typeface="Helvetica"/>
      </a:defRPr>
    </a:lvl4pPr>
    <a:lvl5pPr>
      <a:defRPr>
        <a:latin typeface="+mj-lt"/>
        <a:ea typeface="+mj-ea"/>
        <a:cs typeface="+mj-cs"/>
        <a:sym typeface="Helvetica"/>
      </a:defRPr>
    </a:lvl5pPr>
    <a:lvl6pPr>
      <a:defRPr>
        <a:latin typeface="+mj-lt"/>
        <a:ea typeface="+mj-ea"/>
        <a:cs typeface="+mj-cs"/>
        <a:sym typeface="Helvetica"/>
      </a:defRPr>
    </a:lvl6pPr>
    <a:lvl7pPr>
      <a:defRPr>
        <a:latin typeface="+mj-lt"/>
        <a:ea typeface="+mj-ea"/>
        <a:cs typeface="+mj-cs"/>
        <a:sym typeface="Helvetica"/>
      </a:defRPr>
    </a:lvl7pPr>
    <a:lvl8pPr>
      <a:defRPr>
        <a:latin typeface="+mj-lt"/>
        <a:ea typeface="+mj-ea"/>
        <a:cs typeface="+mj-cs"/>
        <a:sym typeface="Helvetica"/>
      </a:defRPr>
    </a:lvl8pPr>
    <a:lvl9pPr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Cross" initials="SC" lastIdx="1" clrIdx="0">
    <p:extLst>
      <p:ext uri="{19B8F6BF-5375-455C-9EA6-DF929625EA0E}">
        <p15:presenceInfo xmlns:p15="http://schemas.microsoft.com/office/powerpoint/2012/main" userId="S::sc13967@bristol.ac.uk::95050c75-c08e-47d3-9b9e-088bad4f7f7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F37"/>
    <a:srgbClr val="FFFFFF"/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80" autoAdjust="0"/>
    <p:restoredTop sz="88721" autoAdjust="0"/>
  </p:normalViewPr>
  <p:slideViewPr>
    <p:cSldViewPr snapToGrid="0">
      <p:cViewPr varScale="1">
        <p:scale>
          <a:sx n="119" d="100"/>
          <a:sy n="119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Courses\MATLAB-course\Session%202%20-%20Matrices%20and%20image%20processing\Figures\Time%20to%20initialise%20matrix_ticto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Resize</c:v>
          </c:tx>
          <c:spPr>
            <a:ln w="1905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12700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Sheet1!$B$2:$B$8</c:f>
              <c:numCache>
                <c:formatCode>0.0E+00</c:formatCode>
                <c:ptCount val="7"/>
                <c:pt idx="0">
                  <c:v>250000</c:v>
                </c:pt>
                <c:pt idx="1">
                  <c:v>1000000</c:v>
                </c:pt>
                <c:pt idx="2">
                  <c:v>2250000</c:v>
                </c:pt>
                <c:pt idx="3">
                  <c:v>4000000</c:v>
                </c:pt>
                <c:pt idx="4">
                  <c:v>6250000</c:v>
                </c:pt>
                <c:pt idx="5">
                  <c:v>9000000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  <c:pt idx="0">
                  <c:v>0.03</c:v>
                </c:pt>
                <c:pt idx="1">
                  <c:v>0.19</c:v>
                </c:pt>
                <c:pt idx="2">
                  <c:v>0.97</c:v>
                </c:pt>
                <c:pt idx="3">
                  <c:v>2.88</c:v>
                </c:pt>
                <c:pt idx="4">
                  <c:v>5.99</c:v>
                </c:pt>
                <c:pt idx="5">
                  <c:v>10.64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C31-45A4-9EC4-107CAFF6B39B}"/>
            </c:ext>
          </c:extLst>
        </c:ser>
        <c:ser>
          <c:idx val="1"/>
          <c:order val="1"/>
          <c:tx>
            <c:v>Zeros</c:v>
          </c:tx>
          <c:spPr>
            <a:ln w="25400" cap="rnd">
              <a:solidFill>
                <a:srgbClr val="BF2F37"/>
              </a:solidFill>
              <a:prstDash val="sysDash"/>
              <a:round/>
            </a:ln>
            <a:effectLst/>
          </c:spPr>
          <c:marker>
            <c:symbol val="triangle"/>
            <c:size val="8"/>
            <c:spPr>
              <a:solidFill>
                <a:schemeClr val="accent2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xVal>
            <c:numRef>
              <c:f>Sheet1!$B$2:$B$8</c:f>
              <c:numCache>
                <c:formatCode>0.0E+00</c:formatCode>
                <c:ptCount val="7"/>
                <c:pt idx="0">
                  <c:v>250000</c:v>
                </c:pt>
                <c:pt idx="1">
                  <c:v>1000000</c:v>
                </c:pt>
                <c:pt idx="2">
                  <c:v>2250000</c:v>
                </c:pt>
                <c:pt idx="3">
                  <c:v>4000000</c:v>
                </c:pt>
                <c:pt idx="4">
                  <c:v>6250000</c:v>
                </c:pt>
                <c:pt idx="5">
                  <c:v>9000000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0.05</c:v>
                </c:pt>
                <c:pt idx="4">
                  <c:v>7.0000000000000007E-2</c:v>
                </c:pt>
                <c:pt idx="5">
                  <c:v>0.11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C31-45A4-9EC4-107CAFF6B3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5110008"/>
        <c:axId val="401020184"/>
      </c:scatterChart>
      <c:valAx>
        <c:axId val="395110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/>
                  <a:t>Number of pixels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020184"/>
        <c:crosses val="autoZero"/>
        <c:crossBetween val="midCat"/>
      </c:valAx>
      <c:valAx>
        <c:axId val="401020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 to process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1100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/>
          </p:nvPr>
        </p:nvSpPr>
        <p:spPr>
          <a:xfrm>
            <a:off x="26988" y="744538"/>
            <a:ext cx="6615112" cy="37226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889212" y="4715153"/>
            <a:ext cx="4890665" cy="44669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458855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43992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2674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3960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279437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3850954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597165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480138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772831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42"/>
            <a:ext cx="1152128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2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07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66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6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38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34963" y="107950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4963" y="616585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7" descr="logo-ltr.tif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285750"/>
            <a:ext cx="194468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1" descr="address.gif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4788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092C8417-ECC2-4FC2-93D2-362020D9DE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31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"/><Relationship Id="rId3" Type="http://schemas.openxmlformats.org/officeDocument/2006/relationships/image" Target="../media/image9.tif"/><Relationship Id="rId7" Type="http://schemas.openxmlformats.org/officeDocument/2006/relationships/image" Target="../media/image13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2693987"/>
            <a:ext cx="11521280" cy="1470025"/>
          </a:xfrm>
        </p:spPr>
        <p:txBody>
          <a:bodyPr/>
          <a:lstStyle/>
          <a:p>
            <a:r>
              <a:rPr lang="en-GB" dirty="0"/>
              <a:t>MATLAB for image processing</a:t>
            </a:r>
            <a:br>
              <a:rPr lang="en-GB" dirty="0"/>
            </a:br>
            <a:r>
              <a:rPr lang="en-GB" sz="2800" dirty="0"/>
              <a:t>Session 2: Matrices and 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1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rry image&#10;&#10;Description automatically generated">
            <a:extLst>
              <a:ext uri="{FF2B5EF4-FFF2-40B4-BE49-F238E27FC236}">
                <a16:creationId xmlns:a16="http://schemas.microsoft.com/office/drawing/2014/main" id="{C39BFE50-8C64-4210-9295-91FA702AE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3" name="Picture 22" descr="A picture containing indoor, computer, sitting, laptop&#10;&#10;Description automatically generated">
            <a:extLst>
              <a:ext uri="{FF2B5EF4-FFF2-40B4-BE49-F238E27FC236}">
                <a16:creationId xmlns:a16="http://schemas.microsoft.com/office/drawing/2014/main" id="{78F9AEA2-2135-4D3E-86DC-A956A8D46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2" name="Picture 21" descr="A close up of a persons face&#10;&#10;Description automatically generated">
            <a:extLst>
              <a:ext uri="{FF2B5EF4-FFF2-40B4-BE49-F238E27FC236}">
                <a16:creationId xmlns:a16="http://schemas.microsoft.com/office/drawing/2014/main" id="{CA2D5C67-2A54-4951-93B4-24992A3C1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pic>
        <p:nvPicPr>
          <p:cNvPr id="5" name="Picture 4" descr="A close up of a persons face&#10;&#10;Description automatically generated">
            <a:extLst>
              <a:ext uri="{FF2B5EF4-FFF2-40B4-BE49-F238E27FC236}">
                <a16:creationId xmlns:a16="http://schemas.microsoft.com/office/drawing/2014/main" id="{8A464BEA-D874-49BD-9A8A-F90D38522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50BAA9-B119-4CAC-94FB-ACB81A6447CA}"/>
              </a:ext>
            </a:extLst>
          </p:cNvPr>
          <p:cNvSpPr txBox="1"/>
          <p:nvPr/>
        </p:nvSpPr>
        <p:spPr>
          <a:xfrm>
            <a:off x="591565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635F2-5742-4B70-A16D-0F590283E694}"/>
              </a:ext>
            </a:extLst>
          </p:cNvPr>
          <p:cNvSpPr txBox="1"/>
          <p:nvPr/>
        </p:nvSpPr>
        <p:spPr>
          <a:xfrm>
            <a:off x="7702661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FC0C0-3A24-494B-9965-D5740827BC29}"/>
              </a:ext>
            </a:extLst>
          </p:cNvPr>
          <p:cNvSpPr txBox="1"/>
          <p:nvPr/>
        </p:nvSpPr>
        <p:spPr>
          <a:xfrm>
            <a:off x="9151026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Green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BABDD-D107-474A-AF3E-B73FEEB6C901}"/>
              </a:ext>
            </a:extLst>
          </p:cNvPr>
          <p:cNvSpPr txBox="1"/>
          <p:nvPr/>
        </p:nvSpPr>
        <p:spPr>
          <a:xfrm>
            <a:off x="1059939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194302-E977-48AC-9064-34FB56EF6315}"/>
              </a:ext>
            </a:extLst>
          </p:cNvPr>
          <p:cNvCxnSpPr>
            <a:cxnSpLocks/>
          </p:cNvCxnSpPr>
          <p:nvPr/>
        </p:nvCxnSpPr>
        <p:spPr>
          <a:xfrm>
            <a:off x="7244099" y="3624071"/>
            <a:ext cx="387624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8BFEC8F-886C-4FD8-8D27-45CB766C3DAF}"/>
              </a:ext>
            </a:extLst>
          </p:cNvPr>
          <p:cNvSpPr txBox="1"/>
          <p:nvPr/>
        </p:nvSpPr>
        <p:spPr>
          <a:xfrm>
            <a:off x="8917469" y="3442602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81923E-5AA4-4E7C-AFA4-3F6FD8D7A6B0}"/>
              </a:ext>
            </a:extLst>
          </p:cNvPr>
          <p:cNvSpPr txBox="1"/>
          <p:nvPr/>
        </p:nvSpPr>
        <p:spPr>
          <a:xfrm>
            <a:off x="10353713" y="3435036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C9F2F8-18E4-4322-B594-757BFC475E03}"/>
              </a:ext>
            </a:extLst>
          </p:cNvPr>
          <p:cNvSpPr/>
          <p:nvPr/>
        </p:nvSpPr>
        <p:spPr>
          <a:xfrm>
            <a:off x="7577749" y="5603602"/>
            <a:ext cx="2723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Colour / wavelength</a:t>
            </a:r>
          </a:p>
        </p:txBody>
      </p:sp>
    </p:spTree>
    <p:extLst>
      <p:ext uri="{BB962C8B-B14F-4D97-AF65-F5344CB8AC3E}">
        <p14:creationId xmlns:p14="http://schemas.microsoft.com/office/powerpoint/2010/main" val="153371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14661 1.85185E-6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3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26536 1.85185E-6 " pathEditMode="relative" rAng="0" ptsTypes="AA">
                                      <p:cBhvr>
                                        <p:cTn id="8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6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38411 1.85185E-6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rry image&#10;&#10;Description automatically generated">
            <a:extLst>
              <a:ext uri="{FF2B5EF4-FFF2-40B4-BE49-F238E27FC236}">
                <a16:creationId xmlns:a16="http://schemas.microsoft.com/office/drawing/2014/main" id="{C39BFE50-8C64-4210-9295-91FA702AE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3" name="Picture 22" descr="A picture containing indoor, computer, sitting, laptop&#10;&#10;Description automatically generated">
            <a:extLst>
              <a:ext uri="{FF2B5EF4-FFF2-40B4-BE49-F238E27FC236}">
                <a16:creationId xmlns:a16="http://schemas.microsoft.com/office/drawing/2014/main" id="{78F9AEA2-2135-4D3E-86DC-A956A8D46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2" name="Picture 21" descr="A close up of a persons face&#10;&#10;Description automatically generated">
            <a:extLst>
              <a:ext uri="{FF2B5EF4-FFF2-40B4-BE49-F238E27FC236}">
                <a16:creationId xmlns:a16="http://schemas.microsoft.com/office/drawing/2014/main" id="{CA2D5C67-2A54-4951-93B4-24992A3C1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pic>
        <p:nvPicPr>
          <p:cNvPr id="5" name="Picture 4" descr="A close up of a persons face&#10;&#10;Description automatically generated">
            <a:extLst>
              <a:ext uri="{FF2B5EF4-FFF2-40B4-BE49-F238E27FC236}">
                <a16:creationId xmlns:a16="http://schemas.microsoft.com/office/drawing/2014/main" id="{8A464BEA-D874-49BD-9A8A-F90D38522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50BAA9-B119-4CAC-94FB-ACB81A6447CA}"/>
              </a:ext>
            </a:extLst>
          </p:cNvPr>
          <p:cNvSpPr txBox="1"/>
          <p:nvPr/>
        </p:nvSpPr>
        <p:spPr>
          <a:xfrm>
            <a:off x="591565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635F2-5742-4B70-A16D-0F590283E694}"/>
              </a:ext>
            </a:extLst>
          </p:cNvPr>
          <p:cNvSpPr txBox="1"/>
          <p:nvPr/>
        </p:nvSpPr>
        <p:spPr>
          <a:xfrm>
            <a:off x="7702661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FC0C0-3A24-494B-9965-D5740827BC29}"/>
              </a:ext>
            </a:extLst>
          </p:cNvPr>
          <p:cNvSpPr txBox="1"/>
          <p:nvPr/>
        </p:nvSpPr>
        <p:spPr>
          <a:xfrm>
            <a:off x="9151026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Green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BABDD-D107-474A-AF3E-B73FEEB6C901}"/>
              </a:ext>
            </a:extLst>
          </p:cNvPr>
          <p:cNvSpPr txBox="1"/>
          <p:nvPr/>
        </p:nvSpPr>
        <p:spPr>
          <a:xfrm>
            <a:off x="1059939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194302-E977-48AC-9064-34FB56EF6315}"/>
              </a:ext>
            </a:extLst>
          </p:cNvPr>
          <p:cNvCxnSpPr>
            <a:cxnSpLocks/>
          </p:cNvCxnSpPr>
          <p:nvPr/>
        </p:nvCxnSpPr>
        <p:spPr>
          <a:xfrm>
            <a:off x="7259444" y="3624071"/>
            <a:ext cx="372279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8BFEC8F-886C-4FD8-8D27-45CB766C3DAF}"/>
              </a:ext>
            </a:extLst>
          </p:cNvPr>
          <p:cNvSpPr txBox="1"/>
          <p:nvPr/>
        </p:nvSpPr>
        <p:spPr>
          <a:xfrm>
            <a:off x="8917469" y="3442602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81923E-5AA4-4E7C-AFA4-3F6FD8D7A6B0}"/>
              </a:ext>
            </a:extLst>
          </p:cNvPr>
          <p:cNvSpPr txBox="1"/>
          <p:nvPr/>
        </p:nvSpPr>
        <p:spPr>
          <a:xfrm>
            <a:off x="10353713" y="3435036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pic>
        <p:nvPicPr>
          <p:cNvPr id="6" name="Picture 5" descr="A picture containing film&#10;&#10;Description automatically generated">
            <a:extLst>
              <a:ext uri="{FF2B5EF4-FFF2-40B4-BE49-F238E27FC236}">
                <a16:creationId xmlns:a16="http://schemas.microsoft.com/office/drawing/2014/main" id="{40737941-C48D-42CC-BC09-5F1655119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527" y="1849324"/>
            <a:ext cx="1237217" cy="3564000"/>
          </a:xfrm>
          <a:prstGeom prst="rect">
            <a:avLst/>
          </a:prstGeom>
        </p:spPr>
      </p:pic>
      <p:pic>
        <p:nvPicPr>
          <p:cNvPr id="8" name="Picture 7" descr="A close up of a persons face&#10;&#10;Description automatically generated">
            <a:extLst>
              <a:ext uri="{FF2B5EF4-FFF2-40B4-BE49-F238E27FC236}">
                <a16:creationId xmlns:a16="http://schemas.microsoft.com/office/drawing/2014/main" id="{222CFBBD-F630-4F55-B7E8-6EAF626BEC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174" y="1849324"/>
            <a:ext cx="1237217" cy="3564000"/>
          </a:xfrm>
          <a:prstGeom prst="rect">
            <a:avLst/>
          </a:prstGeom>
        </p:spPr>
      </p:pic>
      <p:pic>
        <p:nvPicPr>
          <p:cNvPr id="10" name="Picture 9" descr="A close up of a persons face&#10;&#10;Description automatically generated">
            <a:extLst>
              <a:ext uri="{FF2B5EF4-FFF2-40B4-BE49-F238E27FC236}">
                <a16:creationId xmlns:a16="http://schemas.microsoft.com/office/drawing/2014/main" id="{40CDF31D-E298-4815-B345-A11C372AB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026" y="1849951"/>
            <a:ext cx="1237217" cy="3564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060C0A-C344-40FC-8226-B36F03CF2639}"/>
              </a:ext>
            </a:extLst>
          </p:cNvPr>
          <p:cNvSpPr/>
          <p:nvPr/>
        </p:nvSpPr>
        <p:spPr>
          <a:xfrm>
            <a:off x="7577749" y="5603602"/>
            <a:ext cx="2723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Colour / wavelength</a:t>
            </a:r>
          </a:p>
        </p:txBody>
      </p:sp>
    </p:spTree>
    <p:extLst>
      <p:ext uri="{BB962C8B-B14F-4D97-AF65-F5344CB8AC3E}">
        <p14:creationId xmlns:p14="http://schemas.microsoft.com/office/powerpoint/2010/main" val="424826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AEF6632-6DC2-4EFC-A4DF-2247F639A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12E075-66B5-4E57-AA55-0AEE78DA9CD9}"/>
              </a:ext>
            </a:extLst>
          </p:cNvPr>
          <p:cNvSpPr/>
          <p:nvPr/>
        </p:nvSpPr>
        <p:spPr>
          <a:xfrm>
            <a:off x="7720418" y="5603602"/>
            <a:ext cx="24384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Depth / z-position</a:t>
            </a:r>
          </a:p>
        </p:txBody>
      </p:sp>
    </p:spTree>
    <p:extLst>
      <p:ext uri="{BB962C8B-B14F-4D97-AF65-F5344CB8AC3E}">
        <p14:creationId xmlns:p14="http://schemas.microsoft.com/office/powerpoint/2010/main" val="21525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EDDCEE-D066-4A7F-9C4C-A598E7A6E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70" y="1849324"/>
            <a:ext cx="4224000" cy="35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12E075-66B5-4E57-AA55-0AEE78DA9CD9}"/>
              </a:ext>
            </a:extLst>
          </p:cNvPr>
          <p:cNvSpPr/>
          <p:nvPr/>
        </p:nvSpPr>
        <p:spPr>
          <a:xfrm>
            <a:off x="8537149" y="5603602"/>
            <a:ext cx="8050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4697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Accessing matrix values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3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2759826"/>
            <a:ext cx="7382512" cy="33663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4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82998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3773978"/>
            <a:ext cx="7382512" cy="23521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87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901555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4189615"/>
            <a:ext cx="7382512" cy="19365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9AD52B-4713-477E-AD07-4E793633205F}"/>
              </a:ext>
            </a:extLst>
          </p:cNvPr>
          <p:cNvSpPr/>
          <p:nvPr/>
        </p:nvSpPr>
        <p:spPr>
          <a:xfrm>
            <a:off x="9063385" y="1927536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70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489754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4663439"/>
            <a:ext cx="7382512" cy="14627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9AD52B-4713-477E-AD07-4E793633205F}"/>
              </a:ext>
            </a:extLst>
          </p:cNvPr>
          <p:cNvSpPr/>
          <p:nvPr/>
        </p:nvSpPr>
        <p:spPr>
          <a:xfrm>
            <a:off x="9063385" y="4544904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81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456781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39AD52B-4713-477E-AD07-4E793633205F}"/>
              </a:ext>
            </a:extLst>
          </p:cNvPr>
          <p:cNvSpPr/>
          <p:nvPr/>
        </p:nvSpPr>
        <p:spPr>
          <a:xfrm>
            <a:off x="10804988" y="1927536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87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4E4A7-CBDD-4C3F-9BC8-05BB491F1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5760640" cy="4929411"/>
          </a:xfrm>
        </p:spPr>
        <p:txBody>
          <a:bodyPr/>
          <a:lstStyle/>
          <a:p>
            <a:r>
              <a:rPr lang="en-GB" sz="2800" dirty="0"/>
              <a:t>Session 1</a:t>
            </a:r>
          </a:p>
          <a:p>
            <a:pPr lvl="1"/>
            <a:r>
              <a:rPr lang="en-GB" sz="2400" dirty="0"/>
              <a:t>Introduction to MATLAB</a:t>
            </a:r>
          </a:p>
          <a:p>
            <a:pPr lvl="1"/>
            <a:r>
              <a:rPr lang="en-GB" sz="2400" dirty="0"/>
              <a:t>Data types</a:t>
            </a:r>
          </a:p>
          <a:p>
            <a:pPr lvl="1"/>
            <a:r>
              <a:rPr lang="en-GB" sz="2400" dirty="0"/>
              <a:t>Conditional statements and loops</a:t>
            </a:r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3</a:t>
            </a:r>
          </a:p>
          <a:p>
            <a:pPr lvl="1"/>
            <a:r>
              <a:rPr lang="en-GB" sz="2400" dirty="0"/>
              <a:t>Advanced data structures</a:t>
            </a:r>
          </a:p>
          <a:p>
            <a:pPr lvl="1"/>
            <a:r>
              <a:rPr lang="en-GB" sz="2400" dirty="0"/>
              <a:t>Advanced image reading (</a:t>
            </a:r>
            <a:r>
              <a:rPr lang="en-GB" sz="2400" dirty="0" err="1"/>
              <a:t>Bioformats</a:t>
            </a:r>
            <a:r>
              <a:rPr lang="en-GB" sz="2400" dirty="0"/>
              <a:t>)</a:t>
            </a:r>
            <a:endParaRPr lang="en-GB" sz="2000" dirty="0"/>
          </a:p>
          <a:p>
            <a:pPr lvl="1"/>
            <a:r>
              <a:rPr lang="en-GB" sz="2400" dirty="0"/>
              <a:t>Object-oriented programming</a:t>
            </a:r>
          </a:p>
          <a:p>
            <a:pPr lvl="1"/>
            <a:endParaRPr lang="en-GB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368441-D1D8-40DF-8257-0B2FE0BFC97F}"/>
              </a:ext>
            </a:extLst>
          </p:cNvPr>
          <p:cNvSpPr txBox="1">
            <a:spLocks/>
          </p:cNvSpPr>
          <p:nvPr/>
        </p:nvSpPr>
        <p:spPr>
          <a:xfrm>
            <a:off x="6096000" y="1196942"/>
            <a:ext cx="5760640" cy="492941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Session 2</a:t>
            </a:r>
          </a:p>
          <a:p>
            <a:pPr lvl="1"/>
            <a:r>
              <a:rPr lang="en-GB" sz="2400" dirty="0"/>
              <a:t>Arrays and matrices</a:t>
            </a:r>
          </a:p>
          <a:p>
            <a:pPr lvl="1"/>
            <a:r>
              <a:rPr lang="en-GB" sz="2400" dirty="0"/>
              <a:t>Image processing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4</a:t>
            </a:r>
          </a:p>
          <a:p>
            <a:pPr lvl="1"/>
            <a:r>
              <a:rPr lang="en-GB" sz="2400" dirty="0"/>
              <a:t>Figures and plotting</a:t>
            </a:r>
          </a:p>
          <a:p>
            <a:pPr lvl="1"/>
            <a:r>
              <a:rPr lang="en-GB" sz="2400" dirty="0"/>
              <a:t>Designing a user interface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441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993604"/>
            <a:ext cx="9022732" cy="4308873"/>
            <a:chOff x="2335794" y="3736643"/>
            <a:chExt cx="7438940" cy="25582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19221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55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 single value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the bottom right element and store as a new variable</a:t>
              </a:r>
            </a:p>
            <a:p>
              <a:pPr marL="342900" indent="-342900">
                <a:lnSpc>
                  <a:spcPct val="150000"/>
                </a:lnSpc>
                <a:buAutoNum type="arabicPeriod" startAt="2"/>
              </a:pPr>
              <a:endParaRPr lang="en-GB" sz="20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Does the new variable have the correct value?</a:t>
              </a:r>
            </a:p>
            <a:p>
              <a:pPr marL="342900" indent="-342900">
                <a:buAutoNum type="arabicPeriod"/>
              </a:pPr>
              <a:endParaRPr lang="en-GB" sz="2000" dirty="0"/>
            </a:p>
            <a:p>
              <a:endParaRPr lang="en-GB" sz="2000" dirty="0"/>
            </a:p>
            <a:p>
              <a:pPr marL="342900" indent="-342900">
                <a:buAutoNum type="arabicPeriod"/>
              </a:pPr>
              <a:endParaRPr lang="en-GB" sz="2000" dirty="0"/>
            </a:p>
            <a:p>
              <a:pPr lvl="2"/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941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2276475"/>
            <a:ext cx="8077120" cy="38496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07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062709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2831123"/>
            <a:ext cx="8077120" cy="32950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86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746492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BF2BF8-5F0B-434A-8DB9-866822699644}"/>
              </a:ext>
            </a:extLst>
          </p:cNvPr>
          <p:cNvSpPr/>
          <p:nvPr/>
        </p:nvSpPr>
        <p:spPr>
          <a:xfrm>
            <a:off x="9058275" y="1927536"/>
            <a:ext cx="2538713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3323491"/>
            <a:ext cx="8077120" cy="28026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16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35757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BF2BF8-5F0B-434A-8DB9-866822699644}"/>
              </a:ext>
            </a:extLst>
          </p:cNvPr>
          <p:cNvSpPr/>
          <p:nvPr/>
        </p:nvSpPr>
        <p:spPr>
          <a:xfrm rot="5400000">
            <a:off x="8622226" y="3233458"/>
            <a:ext cx="3414710" cy="795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3692769"/>
            <a:ext cx="8077120" cy="243339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2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305804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BF2BF8-5F0B-434A-8DB9-866822699644}"/>
              </a:ext>
            </a:extLst>
          </p:cNvPr>
          <p:cNvSpPr/>
          <p:nvPr/>
        </p:nvSpPr>
        <p:spPr>
          <a:xfrm>
            <a:off x="9058275" y="3670276"/>
            <a:ext cx="2538713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53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822152"/>
            <a:ext cx="9022732" cy="3607098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1908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an entire row/column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the 4</a:t>
              </a:r>
              <a:r>
                <a:rPr lang="en-GB" sz="2000" baseline="30000" dirty="0"/>
                <a:t>th</a:t>
              </a:r>
              <a:r>
                <a:rPr lang="en-GB" sz="2000" dirty="0"/>
                <a:t> column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the 5</a:t>
              </a:r>
              <a:r>
                <a:rPr lang="en-GB" sz="2000" baseline="30000" dirty="0"/>
                <a:t>th</a:t>
              </a:r>
              <a:r>
                <a:rPr lang="en-GB" sz="2000" dirty="0"/>
                <a:t> row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3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8F5BD0-ECFA-4C68-A483-2187D910CEDC}"/>
              </a:ext>
            </a:extLst>
          </p:cNvPr>
          <p:cNvSpPr/>
          <p:nvPr/>
        </p:nvSpPr>
        <p:spPr>
          <a:xfrm>
            <a:off x="335360" y="3028951"/>
            <a:ext cx="8077120" cy="30972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65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531635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38F5BD0-ECFA-4C68-A483-2187D910CEDC}"/>
              </a:ext>
            </a:extLst>
          </p:cNvPr>
          <p:cNvSpPr/>
          <p:nvPr/>
        </p:nvSpPr>
        <p:spPr>
          <a:xfrm>
            <a:off x="335360" y="3629025"/>
            <a:ext cx="8077120" cy="24971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30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261934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3275094-A423-4335-812B-F81812A26523}"/>
              </a:ext>
            </a:extLst>
          </p:cNvPr>
          <p:cNvSpPr/>
          <p:nvPr/>
        </p:nvSpPr>
        <p:spPr>
          <a:xfrm rot="5400000">
            <a:off x="8184637" y="3669225"/>
            <a:ext cx="2543174" cy="795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93592-F6DF-499B-A1C0-A26B164DCC3D}"/>
              </a:ext>
            </a:extLst>
          </p:cNvPr>
          <p:cNvSpPr/>
          <p:nvPr/>
        </p:nvSpPr>
        <p:spPr>
          <a:xfrm>
            <a:off x="335360" y="4095750"/>
            <a:ext cx="8077120" cy="20304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88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7380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011091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DC93592-F6DF-499B-A1C0-A26B164DCC3D}"/>
              </a:ext>
            </a:extLst>
          </p:cNvPr>
          <p:cNvSpPr/>
          <p:nvPr/>
        </p:nvSpPr>
        <p:spPr>
          <a:xfrm>
            <a:off x="335360" y="4476750"/>
            <a:ext cx="8077120" cy="16494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354E09-21B1-429D-BFE5-41EA1622EE95}"/>
              </a:ext>
            </a:extLst>
          </p:cNvPr>
          <p:cNvSpPr/>
          <p:nvPr/>
        </p:nvSpPr>
        <p:spPr>
          <a:xfrm>
            <a:off x="9058275" y="2797968"/>
            <a:ext cx="1669256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99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22561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DC93592-F6DF-499B-A1C0-A26B164DCC3D}"/>
              </a:ext>
            </a:extLst>
          </p:cNvPr>
          <p:cNvSpPr/>
          <p:nvPr/>
        </p:nvSpPr>
        <p:spPr>
          <a:xfrm>
            <a:off x="335360" y="4888522"/>
            <a:ext cx="8077120" cy="12376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D5654C-3EBB-4CD2-9715-A68E0D77FCD1}"/>
              </a:ext>
            </a:extLst>
          </p:cNvPr>
          <p:cNvSpPr/>
          <p:nvPr/>
        </p:nvSpPr>
        <p:spPr>
          <a:xfrm>
            <a:off x="9058276" y="2795587"/>
            <a:ext cx="1669256" cy="2543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04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270462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BE43037-CBDA-44A8-87E9-B2CE1406C72F}"/>
              </a:ext>
            </a:extLst>
          </p:cNvPr>
          <p:cNvSpPr/>
          <p:nvPr/>
        </p:nvSpPr>
        <p:spPr>
          <a:xfrm>
            <a:off x="10807438" y="2799640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169DA-DD54-41D3-88A3-F75482D37639}"/>
              </a:ext>
            </a:extLst>
          </p:cNvPr>
          <p:cNvSpPr/>
          <p:nvPr/>
        </p:nvSpPr>
        <p:spPr>
          <a:xfrm>
            <a:off x="10807438" y="4543454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22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716647"/>
            <a:ext cx="9022732" cy="3759089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094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subsets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columns 2-4 of row 5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rows 1,3 and 5 of column 2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What size is the result from part 3?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238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Specify irregular subset as a vector (1D array)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Vectors written using square brackets</a:t>
            </a:r>
          </a:p>
          <a:p>
            <a:pPr lvl="1"/>
            <a:endParaRPr lang="en-GB" sz="1200" dirty="0">
              <a:solidFill>
                <a:srgbClr val="C00000"/>
              </a:solidFill>
            </a:endParaRPr>
          </a:p>
          <a:p>
            <a:r>
              <a:rPr lang="en-GB" dirty="0"/>
              <a:t>Using the 2D random number array</a:t>
            </a:r>
          </a:p>
          <a:p>
            <a:pPr lvl="1"/>
            <a:r>
              <a:rPr lang="en-GB" dirty="0"/>
              <a:t>Subset from column 2:	</a:t>
            </a:r>
            <a:r>
              <a:rPr lang="en-GB" i="1" dirty="0">
                <a:solidFill>
                  <a:schemeClr val="accent1"/>
                </a:solidFill>
              </a:rPr>
              <a:t>sub_col_2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([1,2,4], 2)</a:t>
            </a:r>
          </a:p>
          <a:p>
            <a:pPr lvl="1"/>
            <a:r>
              <a:rPr lang="en-GB" dirty="0"/>
              <a:t>Subset from row 4:</a:t>
            </a:r>
            <a:r>
              <a:rPr lang="en-GB" i="1" dirty="0">
                <a:solidFill>
                  <a:schemeClr val="accent1"/>
                </a:solidFill>
              </a:rPr>
              <a:t>	sub_row_4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[2,3])</a:t>
            </a:r>
          </a:p>
          <a:p>
            <a:pPr lvl="2"/>
            <a:r>
              <a:rPr lang="en-GB" dirty="0"/>
              <a:t>We could have done this another way…</a:t>
            </a:r>
          </a:p>
          <a:p>
            <a:pPr lvl="1"/>
            <a:r>
              <a:rPr lang="en-GB" dirty="0"/>
              <a:t>Subset in 2D:		</a:t>
            </a:r>
            <a:r>
              <a:rPr lang="en-GB" i="1" dirty="0">
                <a:solidFill>
                  <a:schemeClr val="accent1"/>
                </a:solidFill>
              </a:rPr>
              <a:t>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([[1,3,4], [1,2])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21C906-5019-4577-83E1-55CC98EC8BF0}"/>
              </a:ext>
            </a:extLst>
          </p:cNvPr>
          <p:cNvSpPr/>
          <p:nvPr/>
        </p:nvSpPr>
        <p:spPr>
          <a:xfrm>
            <a:off x="335360" y="2246812"/>
            <a:ext cx="8399337" cy="38793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94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Specify irregular subset as a vector (1D array)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Vectors written using square brackets</a:t>
            </a:r>
          </a:p>
          <a:p>
            <a:pPr lvl="1"/>
            <a:endParaRPr lang="en-GB" sz="1200" dirty="0">
              <a:solidFill>
                <a:srgbClr val="C00000"/>
              </a:solidFill>
            </a:endParaRPr>
          </a:p>
          <a:p>
            <a:r>
              <a:rPr lang="en-GB" dirty="0"/>
              <a:t>Using the 2D random number array</a:t>
            </a:r>
          </a:p>
          <a:p>
            <a:pPr lvl="1"/>
            <a:r>
              <a:rPr lang="en-GB" dirty="0"/>
              <a:t>Subset from column 2:	</a:t>
            </a:r>
            <a:r>
              <a:rPr lang="en-GB" i="1" dirty="0">
                <a:solidFill>
                  <a:schemeClr val="accent1"/>
                </a:solidFill>
              </a:rPr>
              <a:t>sub_col_2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([1,2,4], 2)</a:t>
            </a:r>
          </a:p>
          <a:p>
            <a:pPr lvl="1"/>
            <a:r>
              <a:rPr lang="en-GB" dirty="0"/>
              <a:t>Subset from row 4:</a:t>
            </a:r>
            <a:r>
              <a:rPr lang="en-GB" i="1" dirty="0">
                <a:solidFill>
                  <a:schemeClr val="accent1"/>
                </a:solidFill>
              </a:rPr>
              <a:t>	sub_row_4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[2,3])</a:t>
            </a:r>
          </a:p>
          <a:p>
            <a:pPr lvl="2"/>
            <a:r>
              <a:rPr lang="en-GB" dirty="0"/>
              <a:t>We could have done this another way…</a:t>
            </a:r>
          </a:p>
          <a:p>
            <a:pPr lvl="1"/>
            <a:r>
              <a:rPr lang="en-GB" dirty="0"/>
              <a:t>Subset in 2D:		</a:t>
            </a:r>
            <a:r>
              <a:rPr lang="en-GB" i="1" dirty="0">
                <a:solidFill>
                  <a:schemeClr val="accent1"/>
                </a:solidFill>
              </a:rPr>
              <a:t>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([[1,3,4], [1,2])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9EDFD54-790F-48C5-AB34-3B962221F754}"/>
              </a:ext>
            </a:extLst>
          </p:cNvPr>
          <p:cNvSpPr/>
          <p:nvPr/>
        </p:nvSpPr>
        <p:spPr>
          <a:xfrm>
            <a:off x="335360" y="2847702"/>
            <a:ext cx="8399337" cy="32784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47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Specify irregular subset as a vector (1D array)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Vectors written using square brackets</a:t>
            </a:r>
          </a:p>
          <a:p>
            <a:pPr lvl="1"/>
            <a:endParaRPr lang="en-GB" sz="1200" dirty="0">
              <a:solidFill>
                <a:srgbClr val="C00000"/>
              </a:solidFill>
            </a:endParaRPr>
          </a:p>
          <a:p>
            <a:r>
              <a:rPr lang="en-GB" dirty="0"/>
              <a:t>Using the 2D random number array</a:t>
            </a:r>
          </a:p>
          <a:p>
            <a:pPr lvl="1"/>
            <a:r>
              <a:rPr lang="en-GB" dirty="0"/>
              <a:t>Subset from column 2:	</a:t>
            </a:r>
            <a:r>
              <a:rPr lang="en-GB" i="1" dirty="0">
                <a:solidFill>
                  <a:schemeClr val="accent1"/>
                </a:solidFill>
              </a:rPr>
              <a:t>sub_col_2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([1,2,4], 2)</a:t>
            </a:r>
          </a:p>
          <a:p>
            <a:pPr lvl="1"/>
            <a:r>
              <a:rPr lang="en-GB" dirty="0"/>
              <a:t>Subset from row 4:</a:t>
            </a:r>
            <a:r>
              <a:rPr lang="en-GB" i="1" dirty="0">
                <a:solidFill>
                  <a:schemeClr val="accent1"/>
                </a:solidFill>
              </a:rPr>
              <a:t>	sub_row_4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[2,3])</a:t>
            </a:r>
          </a:p>
          <a:p>
            <a:pPr lvl="2"/>
            <a:r>
              <a:rPr lang="en-GB" dirty="0"/>
              <a:t>We could have done this another way…</a:t>
            </a:r>
          </a:p>
          <a:p>
            <a:pPr lvl="1"/>
            <a:r>
              <a:rPr lang="en-GB" dirty="0"/>
              <a:t>Subset in 2D:		</a:t>
            </a:r>
            <a:r>
              <a:rPr lang="en-GB" i="1" dirty="0">
                <a:solidFill>
                  <a:schemeClr val="accent1"/>
                </a:solidFill>
              </a:rPr>
              <a:t>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([[1,3,4], [1,2])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9EDFD54-790F-48C5-AB34-3B962221F754}"/>
              </a:ext>
            </a:extLst>
          </p:cNvPr>
          <p:cNvSpPr/>
          <p:nvPr/>
        </p:nvSpPr>
        <p:spPr>
          <a:xfrm>
            <a:off x="335360" y="3317966"/>
            <a:ext cx="8399337" cy="28081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44D42D-B99E-498A-9D71-208E275370A6}"/>
              </a:ext>
            </a:extLst>
          </p:cNvPr>
          <p:cNvSpPr/>
          <p:nvPr/>
        </p:nvSpPr>
        <p:spPr>
          <a:xfrm>
            <a:off x="9935013" y="1928230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FF13B6-4C1E-411A-9EC3-8B89AB74D32D}"/>
              </a:ext>
            </a:extLst>
          </p:cNvPr>
          <p:cNvSpPr/>
          <p:nvPr/>
        </p:nvSpPr>
        <p:spPr>
          <a:xfrm rot="5400000">
            <a:off x="9494400" y="4109002"/>
            <a:ext cx="1673225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5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Specify irregular subset as a vector (1D array)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Vectors written using square brackets</a:t>
            </a:r>
          </a:p>
          <a:p>
            <a:pPr lvl="1"/>
            <a:endParaRPr lang="en-GB" sz="1200" dirty="0">
              <a:solidFill>
                <a:srgbClr val="C00000"/>
              </a:solidFill>
            </a:endParaRPr>
          </a:p>
          <a:p>
            <a:r>
              <a:rPr lang="en-GB" dirty="0"/>
              <a:t>Using the 2D random number array</a:t>
            </a:r>
          </a:p>
          <a:p>
            <a:pPr lvl="1"/>
            <a:r>
              <a:rPr lang="en-GB" dirty="0"/>
              <a:t>Subset from column 2:	</a:t>
            </a:r>
            <a:r>
              <a:rPr lang="en-GB" i="1" dirty="0">
                <a:solidFill>
                  <a:schemeClr val="accent1"/>
                </a:solidFill>
              </a:rPr>
              <a:t>sub_col_2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([1,2,4], 2)</a:t>
            </a:r>
          </a:p>
          <a:p>
            <a:pPr lvl="1"/>
            <a:r>
              <a:rPr lang="en-GB" dirty="0"/>
              <a:t>Subset from row 4:</a:t>
            </a:r>
            <a:r>
              <a:rPr lang="en-GB" i="1" dirty="0">
                <a:solidFill>
                  <a:schemeClr val="accent1"/>
                </a:solidFill>
              </a:rPr>
              <a:t>	sub_row_4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[2,3])</a:t>
            </a:r>
          </a:p>
          <a:p>
            <a:pPr lvl="2"/>
            <a:r>
              <a:rPr lang="en-GB" dirty="0"/>
              <a:t>We could have done this another way…</a:t>
            </a:r>
          </a:p>
          <a:p>
            <a:pPr lvl="1"/>
            <a:r>
              <a:rPr lang="en-GB" dirty="0"/>
              <a:t>Subset in 2D:		</a:t>
            </a:r>
            <a:r>
              <a:rPr lang="en-GB" i="1" dirty="0">
                <a:solidFill>
                  <a:schemeClr val="accent1"/>
                </a:solidFill>
              </a:rPr>
              <a:t>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([[1,3,4], [1,2])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9EDFD54-790F-48C5-AB34-3B962221F754}"/>
              </a:ext>
            </a:extLst>
          </p:cNvPr>
          <p:cNvSpPr/>
          <p:nvPr/>
        </p:nvSpPr>
        <p:spPr>
          <a:xfrm>
            <a:off x="335360" y="4101737"/>
            <a:ext cx="8399337" cy="20244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FF13B6-4C1E-411A-9EC3-8B89AB74D32D}"/>
              </a:ext>
            </a:extLst>
          </p:cNvPr>
          <p:cNvSpPr/>
          <p:nvPr/>
        </p:nvSpPr>
        <p:spPr>
          <a:xfrm rot="10800000">
            <a:off x="9927274" y="4543874"/>
            <a:ext cx="1673225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43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Specify irregular subset as a vector (1D array)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Vectors written using square brackets</a:t>
            </a:r>
          </a:p>
          <a:p>
            <a:pPr lvl="1"/>
            <a:endParaRPr lang="en-GB" sz="1200" dirty="0">
              <a:solidFill>
                <a:srgbClr val="C00000"/>
              </a:solidFill>
            </a:endParaRPr>
          </a:p>
          <a:p>
            <a:r>
              <a:rPr lang="en-GB" dirty="0"/>
              <a:t>Using the 2D random number array</a:t>
            </a:r>
          </a:p>
          <a:p>
            <a:pPr lvl="1"/>
            <a:r>
              <a:rPr lang="en-GB" dirty="0"/>
              <a:t>Subset from column 2:	</a:t>
            </a:r>
            <a:r>
              <a:rPr lang="en-GB" i="1" dirty="0">
                <a:solidFill>
                  <a:schemeClr val="accent1"/>
                </a:solidFill>
              </a:rPr>
              <a:t>sub_col_2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([1,2,4], 2)</a:t>
            </a:r>
          </a:p>
          <a:p>
            <a:pPr lvl="1"/>
            <a:r>
              <a:rPr lang="en-GB" dirty="0"/>
              <a:t>Subset from row 4:</a:t>
            </a:r>
            <a:r>
              <a:rPr lang="en-GB" i="1" dirty="0">
                <a:solidFill>
                  <a:schemeClr val="accent1"/>
                </a:solidFill>
              </a:rPr>
              <a:t>	sub_row_4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[2,3])</a:t>
            </a:r>
          </a:p>
          <a:p>
            <a:pPr lvl="2"/>
            <a:r>
              <a:rPr lang="en-GB" dirty="0"/>
              <a:t>We could have done this another way…</a:t>
            </a:r>
          </a:p>
          <a:p>
            <a:pPr lvl="1"/>
            <a:r>
              <a:rPr lang="en-GB" dirty="0"/>
              <a:t>Subset in 2D:		</a:t>
            </a:r>
            <a:r>
              <a:rPr lang="en-GB" i="1" dirty="0">
                <a:solidFill>
                  <a:schemeClr val="accent1"/>
                </a:solidFill>
              </a:rPr>
              <a:t>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([[1,3,4], [1,2])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DFF13B6-4C1E-411A-9EC3-8B89AB74D32D}"/>
              </a:ext>
            </a:extLst>
          </p:cNvPr>
          <p:cNvSpPr/>
          <p:nvPr/>
        </p:nvSpPr>
        <p:spPr>
          <a:xfrm rot="10800000">
            <a:off x="9057669" y="3666309"/>
            <a:ext cx="1673225" cy="1669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2B9FD5-911C-4DEB-A83A-EC79A1A78FCA}"/>
              </a:ext>
            </a:extLst>
          </p:cNvPr>
          <p:cNvSpPr/>
          <p:nvPr/>
        </p:nvSpPr>
        <p:spPr>
          <a:xfrm rot="10800000">
            <a:off x="9057670" y="1925269"/>
            <a:ext cx="1673225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69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716647"/>
            <a:ext cx="9022732" cy="3759089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094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irregular subsets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columns 1,2 and 4 of row 3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columns 1 and 4 of rows 2,3 and 5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What size is the result from part 3?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9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Arrays and matrices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54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2761280"/>
            <a:ext cx="7432901" cy="33648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48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96296"/>
              </p:ext>
            </p:extLst>
          </p:nvPr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505985"/>
              </p:ext>
            </p:extLst>
          </p:nvPr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3752850"/>
            <a:ext cx="7432901" cy="23733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/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/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4162425"/>
            <a:ext cx="7432901" cy="196373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BF786-7C9E-4BBC-AC44-8FE7F9671C7F}"/>
              </a:ext>
            </a:extLst>
          </p:cNvPr>
          <p:cNvSpPr/>
          <p:nvPr/>
        </p:nvSpPr>
        <p:spPr>
          <a:xfrm rot="5400000">
            <a:off x="9928500" y="3669226"/>
            <a:ext cx="2543174" cy="795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40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/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/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4648199"/>
            <a:ext cx="7432901" cy="147796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8AD264-6B34-48FE-842D-C7CC0BCF1AF7}"/>
              </a:ext>
            </a:extLst>
          </p:cNvPr>
          <p:cNvSpPr/>
          <p:nvPr/>
        </p:nvSpPr>
        <p:spPr>
          <a:xfrm>
            <a:off x="8012851" y="2799640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A1A01-81D8-4DEB-B3C8-F8F4ABEFD9F1}"/>
              </a:ext>
            </a:extLst>
          </p:cNvPr>
          <p:cNvSpPr/>
          <p:nvPr/>
        </p:nvSpPr>
        <p:spPr>
          <a:xfrm>
            <a:off x="9933167" y="2799640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3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/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/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8AD264-6B34-48FE-842D-C7CC0BCF1AF7}"/>
              </a:ext>
            </a:extLst>
          </p:cNvPr>
          <p:cNvSpPr/>
          <p:nvPr/>
        </p:nvSpPr>
        <p:spPr>
          <a:xfrm>
            <a:off x="8012851" y="2799640"/>
            <a:ext cx="166455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E8FBB7-26BD-4067-B87C-912624FCCCDB}"/>
              </a:ext>
            </a:extLst>
          </p:cNvPr>
          <p:cNvSpPr/>
          <p:nvPr/>
        </p:nvSpPr>
        <p:spPr>
          <a:xfrm>
            <a:off x="9933023" y="2799640"/>
            <a:ext cx="166455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4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716647"/>
            <a:ext cx="9022732" cy="3759089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094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 3D array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3D array with 5 rows, 4 columns and 3 slices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value at row 3, column 2 of all slices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entire second slice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What size is the result from part 2?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502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It’s also possible to index using a single number</a:t>
            </a:r>
          </a:p>
          <a:p>
            <a:pPr lvl="1"/>
            <a:r>
              <a:rPr lang="en-GB" dirty="0"/>
              <a:t>This is called “linear indexing”</a:t>
            </a:r>
          </a:p>
          <a:p>
            <a:pPr lvl="1"/>
            <a:r>
              <a:rPr lang="en-GB" dirty="0"/>
              <a:t>Uses order rows, then columns</a:t>
            </a:r>
          </a:p>
          <a:p>
            <a:pPr lvl="1"/>
            <a:r>
              <a:rPr lang="en-GB" dirty="0"/>
              <a:t>Convert an ND array to 1D using single </a:t>
            </a:r>
            <a:r>
              <a:rPr lang="en-GB" i="1" dirty="0">
                <a:solidFill>
                  <a:schemeClr val="accent1"/>
                </a:solidFill>
              </a:rPr>
              <a:t>:</a:t>
            </a:r>
            <a:r>
              <a:rPr lang="en-GB" dirty="0"/>
              <a:t> operator</a:t>
            </a:r>
          </a:p>
          <a:p>
            <a:pPr lvl="1"/>
            <a:endParaRPr lang="en-GB" sz="1200" dirty="0"/>
          </a:p>
          <a:p>
            <a:r>
              <a:rPr lang="en-GB" dirty="0"/>
              <a:t>Demonstrating this with a 2D array</a:t>
            </a:r>
          </a:p>
          <a:p>
            <a:pPr lvl="1"/>
            <a:r>
              <a:rPr lang="en-GB" dirty="0"/>
              <a:t>Create 2D array:	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 = rand(3, 2)</a:t>
            </a:r>
          </a:p>
          <a:p>
            <a:pPr lvl="1"/>
            <a:r>
              <a:rPr lang="en-GB" dirty="0"/>
              <a:t>Second element:	</a:t>
            </a:r>
            <a:r>
              <a:rPr lang="en-GB" i="1" dirty="0">
                <a:solidFill>
                  <a:schemeClr val="accent1"/>
                </a:solidFill>
              </a:rPr>
              <a:t>el_2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(2)</a:t>
            </a:r>
          </a:p>
          <a:p>
            <a:pPr lvl="1"/>
            <a:r>
              <a:rPr lang="en-GB" dirty="0"/>
              <a:t>Fourth element:	</a:t>
            </a:r>
            <a:r>
              <a:rPr lang="en-GB" i="1" dirty="0">
                <a:solidFill>
                  <a:schemeClr val="accent1"/>
                </a:solidFill>
              </a:rPr>
              <a:t>el_4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(4)</a:t>
            </a:r>
          </a:p>
          <a:p>
            <a:pPr lvl="1"/>
            <a:r>
              <a:rPr lang="en-GB" dirty="0"/>
              <a:t>Fifth element:		</a:t>
            </a:r>
            <a:r>
              <a:rPr lang="en-GB" i="1" dirty="0">
                <a:solidFill>
                  <a:schemeClr val="accent1"/>
                </a:solidFill>
              </a:rPr>
              <a:t>el_5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(5)</a:t>
            </a:r>
          </a:p>
          <a:p>
            <a:pPr lvl="1"/>
            <a:r>
              <a:rPr lang="en-GB" dirty="0"/>
              <a:t>Convert to 1D:		</a:t>
            </a:r>
            <a:r>
              <a:rPr lang="en-GB" i="1" dirty="0" err="1">
                <a:solidFill>
                  <a:schemeClr val="accent1"/>
                </a:solidFill>
              </a:rPr>
              <a:t>lin_arr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(:)</a:t>
            </a:r>
            <a:endParaRPr lang="en-GB" sz="1200" i="1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8325CB-4238-4669-8C80-D6F3FA7E385C}"/>
              </a:ext>
            </a:extLst>
          </p:cNvPr>
          <p:cNvSpPr/>
          <p:nvPr/>
        </p:nvSpPr>
        <p:spPr>
          <a:xfrm>
            <a:off x="335360" y="3257006"/>
            <a:ext cx="7746194" cy="28691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63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It’s also possible to index using a single number</a:t>
            </a:r>
          </a:p>
          <a:p>
            <a:pPr lvl="1"/>
            <a:r>
              <a:rPr lang="en-GB" dirty="0"/>
              <a:t>This is called “linear indexing”</a:t>
            </a:r>
          </a:p>
          <a:p>
            <a:pPr lvl="1"/>
            <a:r>
              <a:rPr lang="en-GB" dirty="0"/>
              <a:t>Uses order rows, then columns</a:t>
            </a:r>
          </a:p>
          <a:p>
            <a:pPr lvl="1"/>
            <a:r>
              <a:rPr lang="en-GB" dirty="0"/>
              <a:t>Convert an ND array to 1D using single </a:t>
            </a:r>
            <a:r>
              <a:rPr lang="en-GB" i="1" dirty="0">
                <a:solidFill>
                  <a:schemeClr val="accent1"/>
                </a:solidFill>
              </a:rPr>
              <a:t>:</a:t>
            </a:r>
            <a:r>
              <a:rPr lang="en-GB" dirty="0"/>
              <a:t> operator</a:t>
            </a:r>
          </a:p>
          <a:p>
            <a:pPr lvl="1"/>
            <a:endParaRPr lang="en-GB" sz="1200" dirty="0"/>
          </a:p>
          <a:p>
            <a:r>
              <a:rPr lang="en-GB" dirty="0"/>
              <a:t>Demonstrating this with a 2D array</a:t>
            </a:r>
          </a:p>
          <a:p>
            <a:pPr lvl="1"/>
            <a:r>
              <a:rPr lang="en-GB" dirty="0"/>
              <a:t>Create 2D array:	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 = rand(3, 2)</a:t>
            </a:r>
          </a:p>
          <a:p>
            <a:pPr lvl="1"/>
            <a:r>
              <a:rPr lang="en-GB" dirty="0"/>
              <a:t>Second element:	</a:t>
            </a:r>
            <a:r>
              <a:rPr lang="en-GB" i="1" dirty="0">
                <a:solidFill>
                  <a:schemeClr val="accent1"/>
                </a:solidFill>
              </a:rPr>
              <a:t>el_2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(2)</a:t>
            </a:r>
          </a:p>
          <a:p>
            <a:pPr lvl="1"/>
            <a:r>
              <a:rPr lang="en-GB" dirty="0"/>
              <a:t>Fourth element:	</a:t>
            </a:r>
            <a:r>
              <a:rPr lang="en-GB" i="1" dirty="0">
                <a:solidFill>
                  <a:schemeClr val="accent1"/>
                </a:solidFill>
              </a:rPr>
              <a:t>el_4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(4)</a:t>
            </a:r>
          </a:p>
          <a:p>
            <a:pPr lvl="1"/>
            <a:r>
              <a:rPr lang="en-GB" dirty="0"/>
              <a:t>Fifth element:		</a:t>
            </a:r>
            <a:r>
              <a:rPr lang="en-GB" i="1" dirty="0">
                <a:solidFill>
                  <a:schemeClr val="accent1"/>
                </a:solidFill>
              </a:rPr>
              <a:t>el_5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(5)</a:t>
            </a:r>
          </a:p>
          <a:p>
            <a:pPr lvl="1"/>
            <a:r>
              <a:rPr lang="en-GB" dirty="0"/>
              <a:t>Convert to 1D:		</a:t>
            </a:r>
            <a:r>
              <a:rPr lang="en-GB" i="1" dirty="0" err="1">
                <a:solidFill>
                  <a:schemeClr val="accent1"/>
                </a:solidFill>
              </a:rPr>
              <a:t>lin_arr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(:)</a:t>
            </a:r>
            <a:endParaRPr lang="en-GB" sz="1200" i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8255862F-E811-446F-A5A2-D4F681D5B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023606"/>
              </p:ext>
            </p:extLst>
          </p:nvPr>
        </p:nvGraphicFramePr>
        <p:xfrm>
          <a:off x="8236797" y="2343031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7EE3636-7725-450C-BD6F-DEACC17E1B1F}"/>
              </a:ext>
            </a:extLst>
          </p:cNvPr>
          <p:cNvSpPr/>
          <p:nvPr/>
        </p:nvSpPr>
        <p:spPr>
          <a:xfrm>
            <a:off x="335360" y="4153989"/>
            <a:ext cx="7746194" cy="19721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74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It’s also possible to index using a single number</a:t>
            </a:r>
          </a:p>
          <a:p>
            <a:pPr lvl="1"/>
            <a:r>
              <a:rPr lang="en-GB" dirty="0"/>
              <a:t>This is called “linear indexing”</a:t>
            </a:r>
          </a:p>
          <a:p>
            <a:pPr lvl="1"/>
            <a:r>
              <a:rPr lang="en-GB" dirty="0"/>
              <a:t>Uses order rows, then columns</a:t>
            </a:r>
          </a:p>
          <a:p>
            <a:pPr lvl="1"/>
            <a:r>
              <a:rPr lang="en-GB" dirty="0"/>
              <a:t>Convert an ND array to 1D using single </a:t>
            </a:r>
            <a:r>
              <a:rPr lang="en-GB" i="1" dirty="0">
                <a:solidFill>
                  <a:schemeClr val="accent1"/>
                </a:solidFill>
              </a:rPr>
              <a:t>:</a:t>
            </a:r>
            <a:r>
              <a:rPr lang="en-GB" dirty="0"/>
              <a:t> operator</a:t>
            </a:r>
          </a:p>
          <a:p>
            <a:pPr lvl="1"/>
            <a:endParaRPr lang="en-GB" sz="1200" dirty="0"/>
          </a:p>
          <a:p>
            <a:r>
              <a:rPr lang="en-GB" dirty="0"/>
              <a:t>Demonstrating this with a 2D array</a:t>
            </a:r>
          </a:p>
          <a:p>
            <a:pPr lvl="1"/>
            <a:r>
              <a:rPr lang="en-GB" dirty="0"/>
              <a:t>Create 2D array:	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 = rand(3, 2)</a:t>
            </a:r>
          </a:p>
          <a:p>
            <a:pPr lvl="1"/>
            <a:r>
              <a:rPr lang="en-GB" dirty="0"/>
              <a:t>Second element:	</a:t>
            </a:r>
            <a:r>
              <a:rPr lang="en-GB" i="1" dirty="0">
                <a:solidFill>
                  <a:schemeClr val="accent1"/>
                </a:solidFill>
              </a:rPr>
              <a:t>el_2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(2)</a:t>
            </a:r>
          </a:p>
          <a:p>
            <a:pPr lvl="1"/>
            <a:r>
              <a:rPr lang="en-GB" dirty="0"/>
              <a:t>Fourth element:	</a:t>
            </a:r>
            <a:r>
              <a:rPr lang="en-GB" i="1" dirty="0">
                <a:solidFill>
                  <a:schemeClr val="accent1"/>
                </a:solidFill>
              </a:rPr>
              <a:t>el_4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(4)</a:t>
            </a:r>
          </a:p>
          <a:p>
            <a:pPr lvl="1"/>
            <a:r>
              <a:rPr lang="en-GB" dirty="0"/>
              <a:t>Fifth element:		</a:t>
            </a:r>
            <a:r>
              <a:rPr lang="en-GB" i="1" dirty="0">
                <a:solidFill>
                  <a:schemeClr val="accent1"/>
                </a:solidFill>
              </a:rPr>
              <a:t>el_5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(5)</a:t>
            </a:r>
          </a:p>
          <a:p>
            <a:pPr lvl="1"/>
            <a:r>
              <a:rPr lang="en-GB" dirty="0"/>
              <a:t>Convert to 1D:		</a:t>
            </a:r>
            <a:r>
              <a:rPr lang="en-GB" i="1" dirty="0" err="1">
                <a:solidFill>
                  <a:schemeClr val="accent1"/>
                </a:solidFill>
              </a:rPr>
              <a:t>lin_arr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(:)</a:t>
            </a:r>
            <a:endParaRPr lang="en-GB" sz="1200" i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8255862F-E811-446F-A5A2-D4F681D5B3BA}"/>
              </a:ext>
            </a:extLst>
          </p:cNvPr>
          <p:cNvGraphicFramePr>
            <a:graphicFrameLocks noGrp="1"/>
          </p:cNvGraphicFramePr>
          <p:nvPr/>
        </p:nvGraphicFramePr>
        <p:xfrm>
          <a:off x="8236797" y="2343031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4DD2260-E5DD-41CF-93B8-B4DF9523E0B6}"/>
              </a:ext>
            </a:extLst>
          </p:cNvPr>
          <p:cNvSpPr/>
          <p:nvPr/>
        </p:nvSpPr>
        <p:spPr>
          <a:xfrm>
            <a:off x="335360" y="4598126"/>
            <a:ext cx="7746194" cy="15280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CE84AA-6117-440E-8D93-4D756F7C43DF}"/>
              </a:ext>
            </a:extLst>
          </p:cNvPr>
          <p:cNvSpPr/>
          <p:nvPr/>
        </p:nvSpPr>
        <p:spPr>
          <a:xfrm>
            <a:off x="8276496" y="3252918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16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It’s also possible to index using a single number</a:t>
            </a:r>
          </a:p>
          <a:p>
            <a:pPr lvl="1"/>
            <a:r>
              <a:rPr lang="en-GB" dirty="0"/>
              <a:t>This is called “linear indexing”</a:t>
            </a:r>
          </a:p>
          <a:p>
            <a:pPr lvl="1"/>
            <a:r>
              <a:rPr lang="en-GB" dirty="0"/>
              <a:t>Uses order rows, then columns</a:t>
            </a:r>
          </a:p>
          <a:p>
            <a:pPr lvl="1"/>
            <a:r>
              <a:rPr lang="en-GB" dirty="0"/>
              <a:t>Convert an ND array to 1D using single </a:t>
            </a:r>
            <a:r>
              <a:rPr lang="en-GB" i="1" dirty="0">
                <a:solidFill>
                  <a:schemeClr val="accent1"/>
                </a:solidFill>
              </a:rPr>
              <a:t>:</a:t>
            </a:r>
            <a:r>
              <a:rPr lang="en-GB" dirty="0"/>
              <a:t> operator</a:t>
            </a:r>
          </a:p>
          <a:p>
            <a:pPr lvl="1"/>
            <a:endParaRPr lang="en-GB" sz="1200" dirty="0"/>
          </a:p>
          <a:p>
            <a:r>
              <a:rPr lang="en-GB" dirty="0"/>
              <a:t>Demonstrating this with a 2D array</a:t>
            </a:r>
          </a:p>
          <a:p>
            <a:pPr lvl="1"/>
            <a:r>
              <a:rPr lang="en-GB" dirty="0"/>
              <a:t>Create 2D array:	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 = rand(3, 2)</a:t>
            </a:r>
          </a:p>
          <a:p>
            <a:pPr lvl="1"/>
            <a:r>
              <a:rPr lang="en-GB" dirty="0"/>
              <a:t>Second element:	</a:t>
            </a:r>
            <a:r>
              <a:rPr lang="en-GB" i="1" dirty="0">
                <a:solidFill>
                  <a:schemeClr val="accent1"/>
                </a:solidFill>
              </a:rPr>
              <a:t>el_2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(2)</a:t>
            </a:r>
          </a:p>
          <a:p>
            <a:pPr lvl="1"/>
            <a:r>
              <a:rPr lang="en-GB" dirty="0"/>
              <a:t>Fourth element:	</a:t>
            </a:r>
            <a:r>
              <a:rPr lang="en-GB" i="1" dirty="0">
                <a:solidFill>
                  <a:schemeClr val="accent1"/>
                </a:solidFill>
              </a:rPr>
              <a:t>el_4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(4)</a:t>
            </a:r>
          </a:p>
          <a:p>
            <a:pPr lvl="1"/>
            <a:r>
              <a:rPr lang="en-GB" dirty="0"/>
              <a:t>Fifth element:		</a:t>
            </a:r>
            <a:r>
              <a:rPr lang="en-GB" i="1" dirty="0">
                <a:solidFill>
                  <a:schemeClr val="accent1"/>
                </a:solidFill>
              </a:rPr>
              <a:t>el_5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(5)</a:t>
            </a:r>
          </a:p>
          <a:p>
            <a:pPr lvl="1"/>
            <a:r>
              <a:rPr lang="en-GB" dirty="0"/>
              <a:t>Convert to 1D:		</a:t>
            </a:r>
            <a:r>
              <a:rPr lang="en-GB" i="1" dirty="0" err="1">
                <a:solidFill>
                  <a:schemeClr val="accent1"/>
                </a:solidFill>
              </a:rPr>
              <a:t>lin_arr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(:)</a:t>
            </a:r>
            <a:endParaRPr lang="en-GB" sz="1200" i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8255862F-E811-446F-A5A2-D4F681D5B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261891"/>
              </p:ext>
            </p:extLst>
          </p:nvPr>
        </p:nvGraphicFramePr>
        <p:xfrm>
          <a:off x="8236797" y="2343031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4DD2260-E5DD-41CF-93B8-B4DF9523E0B6}"/>
              </a:ext>
            </a:extLst>
          </p:cNvPr>
          <p:cNvSpPr/>
          <p:nvPr/>
        </p:nvSpPr>
        <p:spPr>
          <a:xfrm>
            <a:off x="335360" y="5068389"/>
            <a:ext cx="7746194" cy="10577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CE84AA-6117-440E-8D93-4D756F7C43DF}"/>
              </a:ext>
            </a:extLst>
          </p:cNvPr>
          <p:cNvSpPr/>
          <p:nvPr/>
        </p:nvSpPr>
        <p:spPr>
          <a:xfrm>
            <a:off x="9147076" y="2381129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84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So far we’ve only looked at variables holding a single value</a:t>
            </a:r>
          </a:p>
          <a:p>
            <a:endParaRPr lang="en-GB" sz="1200" dirty="0"/>
          </a:p>
          <a:p>
            <a:r>
              <a:rPr lang="en-GB" dirty="0"/>
              <a:t>Arrays hold multiple numeric values in an n-dimensional grid</a:t>
            </a:r>
          </a:p>
          <a:p>
            <a:pPr lvl="1"/>
            <a:r>
              <a:rPr lang="en-GB" dirty="0"/>
              <a:t>MATLAB is specifically optimised for calculations on these</a:t>
            </a:r>
          </a:p>
          <a:p>
            <a:pPr lvl="1"/>
            <a:r>
              <a:rPr lang="en-GB" dirty="0"/>
              <a:t>Have a minimum of 2 dimensions (XY)</a:t>
            </a:r>
          </a:p>
          <a:p>
            <a:pPr lvl="1"/>
            <a:r>
              <a:rPr lang="en-GB" dirty="0"/>
              <a:t>XY dimensions always specified first in the order (row, column)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EA4F3-C917-4C3E-BA69-FAE55AB9E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04" y="3880684"/>
            <a:ext cx="5818792" cy="216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7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It’s also possible to index using a single number</a:t>
            </a:r>
          </a:p>
          <a:p>
            <a:pPr lvl="1"/>
            <a:r>
              <a:rPr lang="en-GB" dirty="0"/>
              <a:t>This is called “linear indexing”</a:t>
            </a:r>
          </a:p>
          <a:p>
            <a:pPr lvl="1"/>
            <a:r>
              <a:rPr lang="en-GB" dirty="0"/>
              <a:t>Uses order rows, then columns</a:t>
            </a:r>
          </a:p>
          <a:p>
            <a:pPr lvl="1"/>
            <a:r>
              <a:rPr lang="en-GB" dirty="0"/>
              <a:t>Convert an ND array to 1D using single </a:t>
            </a:r>
            <a:r>
              <a:rPr lang="en-GB" i="1" dirty="0">
                <a:solidFill>
                  <a:schemeClr val="accent1"/>
                </a:solidFill>
              </a:rPr>
              <a:t>:</a:t>
            </a:r>
            <a:r>
              <a:rPr lang="en-GB" dirty="0"/>
              <a:t> operator</a:t>
            </a:r>
          </a:p>
          <a:p>
            <a:pPr lvl="1"/>
            <a:endParaRPr lang="en-GB" sz="1200" dirty="0"/>
          </a:p>
          <a:p>
            <a:r>
              <a:rPr lang="en-GB" dirty="0"/>
              <a:t>Demonstrating this with a 2D array</a:t>
            </a:r>
          </a:p>
          <a:p>
            <a:pPr lvl="1"/>
            <a:r>
              <a:rPr lang="en-GB" dirty="0"/>
              <a:t>Create 2D array:	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 = rand(3, 2)</a:t>
            </a:r>
          </a:p>
          <a:p>
            <a:pPr lvl="1"/>
            <a:r>
              <a:rPr lang="en-GB" dirty="0"/>
              <a:t>Second element:	</a:t>
            </a:r>
            <a:r>
              <a:rPr lang="en-GB" i="1" dirty="0">
                <a:solidFill>
                  <a:schemeClr val="accent1"/>
                </a:solidFill>
              </a:rPr>
              <a:t>el_2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(2)</a:t>
            </a:r>
          </a:p>
          <a:p>
            <a:pPr lvl="1"/>
            <a:r>
              <a:rPr lang="en-GB" dirty="0"/>
              <a:t>Fourth element:	</a:t>
            </a:r>
            <a:r>
              <a:rPr lang="en-GB" i="1" dirty="0">
                <a:solidFill>
                  <a:schemeClr val="accent1"/>
                </a:solidFill>
              </a:rPr>
              <a:t>el_4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(4)</a:t>
            </a:r>
          </a:p>
          <a:p>
            <a:pPr lvl="1"/>
            <a:r>
              <a:rPr lang="en-GB" dirty="0"/>
              <a:t>Fifth element:		</a:t>
            </a:r>
            <a:r>
              <a:rPr lang="en-GB" i="1" dirty="0">
                <a:solidFill>
                  <a:schemeClr val="accent1"/>
                </a:solidFill>
              </a:rPr>
              <a:t>el_5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(5)</a:t>
            </a:r>
          </a:p>
          <a:p>
            <a:pPr lvl="1"/>
            <a:r>
              <a:rPr lang="en-GB" dirty="0"/>
              <a:t>Convert to 1D:		</a:t>
            </a:r>
            <a:r>
              <a:rPr lang="en-GB" i="1" dirty="0" err="1">
                <a:solidFill>
                  <a:schemeClr val="accent1"/>
                </a:solidFill>
              </a:rPr>
              <a:t>lin_arr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(:)</a:t>
            </a:r>
            <a:endParaRPr lang="en-GB" sz="1200" i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8255862F-E811-446F-A5A2-D4F681D5B3BA}"/>
              </a:ext>
            </a:extLst>
          </p:cNvPr>
          <p:cNvGraphicFramePr>
            <a:graphicFrameLocks noGrp="1"/>
          </p:cNvGraphicFramePr>
          <p:nvPr/>
        </p:nvGraphicFramePr>
        <p:xfrm>
          <a:off x="8236797" y="2343031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4DD2260-E5DD-41CF-93B8-B4DF9523E0B6}"/>
              </a:ext>
            </a:extLst>
          </p:cNvPr>
          <p:cNvSpPr/>
          <p:nvPr/>
        </p:nvSpPr>
        <p:spPr>
          <a:xfrm>
            <a:off x="335360" y="5495109"/>
            <a:ext cx="7746194" cy="6310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CE84AA-6117-440E-8D93-4D756F7C43DF}"/>
              </a:ext>
            </a:extLst>
          </p:cNvPr>
          <p:cNvSpPr/>
          <p:nvPr/>
        </p:nvSpPr>
        <p:spPr>
          <a:xfrm>
            <a:off x="9147076" y="3255299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68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It’s also possible to index using a single number</a:t>
            </a:r>
          </a:p>
          <a:p>
            <a:pPr lvl="1"/>
            <a:r>
              <a:rPr lang="en-GB" dirty="0"/>
              <a:t>This is called “linear indexing”</a:t>
            </a:r>
          </a:p>
          <a:p>
            <a:pPr lvl="1"/>
            <a:r>
              <a:rPr lang="en-GB" dirty="0"/>
              <a:t>Uses order rows, then columns</a:t>
            </a:r>
          </a:p>
          <a:p>
            <a:pPr lvl="1"/>
            <a:r>
              <a:rPr lang="en-GB" dirty="0"/>
              <a:t>Convert an ND array to 1D using single </a:t>
            </a:r>
            <a:r>
              <a:rPr lang="en-GB" i="1" dirty="0">
                <a:solidFill>
                  <a:schemeClr val="accent1"/>
                </a:solidFill>
              </a:rPr>
              <a:t>:</a:t>
            </a:r>
            <a:r>
              <a:rPr lang="en-GB" dirty="0"/>
              <a:t> operator</a:t>
            </a:r>
          </a:p>
          <a:p>
            <a:pPr lvl="1"/>
            <a:endParaRPr lang="en-GB" sz="1200" dirty="0"/>
          </a:p>
          <a:p>
            <a:r>
              <a:rPr lang="en-GB" dirty="0"/>
              <a:t>Demonstrating this with a 2D array</a:t>
            </a:r>
          </a:p>
          <a:p>
            <a:pPr lvl="1"/>
            <a:r>
              <a:rPr lang="en-GB" dirty="0"/>
              <a:t>Create 2D array:	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 = rand(3, 2)</a:t>
            </a:r>
          </a:p>
          <a:p>
            <a:pPr lvl="1"/>
            <a:r>
              <a:rPr lang="en-GB" dirty="0"/>
              <a:t>Second element:	</a:t>
            </a:r>
            <a:r>
              <a:rPr lang="en-GB" i="1" dirty="0">
                <a:solidFill>
                  <a:schemeClr val="accent1"/>
                </a:solidFill>
              </a:rPr>
              <a:t>el_2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(2)</a:t>
            </a:r>
          </a:p>
          <a:p>
            <a:pPr lvl="1"/>
            <a:r>
              <a:rPr lang="en-GB" dirty="0"/>
              <a:t>Fourth element:	</a:t>
            </a:r>
            <a:r>
              <a:rPr lang="en-GB" i="1" dirty="0">
                <a:solidFill>
                  <a:schemeClr val="accent1"/>
                </a:solidFill>
              </a:rPr>
              <a:t>el_4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(4)</a:t>
            </a:r>
          </a:p>
          <a:p>
            <a:pPr lvl="1"/>
            <a:r>
              <a:rPr lang="en-GB" dirty="0"/>
              <a:t>Fifth element:		</a:t>
            </a:r>
            <a:r>
              <a:rPr lang="en-GB" i="1" dirty="0">
                <a:solidFill>
                  <a:schemeClr val="accent1"/>
                </a:solidFill>
              </a:rPr>
              <a:t>el_5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(5)</a:t>
            </a:r>
          </a:p>
          <a:p>
            <a:pPr lvl="1"/>
            <a:r>
              <a:rPr lang="en-GB" dirty="0"/>
              <a:t>Convert to 1D:		</a:t>
            </a:r>
            <a:r>
              <a:rPr lang="en-GB" i="1" dirty="0" err="1">
                <a:solidFill>
                  <a:schemeClr val="accent1"/>
                </a:solidFill>
              </a:rPr>
              <a:t>lin_arr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(:)</a:t>
            </a:r>
            <a:endParaRPr lang="en-GB" sz="1200" i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8255862F-E811-446F-A5A2-D4F681D5B3BA}"/>
              </a:ext>
            </a:extLst>
          </p:cNvPr>
          <p:cNvGraphicFramePr>
            <a:graphicFrameLocks noGrp="1"/>
          </p:cNvGraphicFramePr>
          <p:nvPr/>
        </p:nvGraphicFramePr>
        <p:xfrm>
          <a:off x="8236797" y="2343031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173D8919-0462-4D4D-A7BE-2B6D00EC7045}"/>
              </a:ext>
            </a:extLst>
          </p:cNvPr>
          <p:cNvGraphicFramePr>
            <a:graphicFrameLocks noGrp="1"/>
          </p:cNvGraphicFramePr>
          <p:nvPr/>
        </p:nvGraphicFramePr>
        <p:xfrm>
          <a:off x="10919282" y="1491298"/>
          <a:ext cx="720000" cy="43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19028444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04582326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3807945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0E2208-C425-4608-9425-B09EA0AE83C0}"/>
              </a:ext>
            </a:extLst>
          </p:cNvPr>
          <p:cNvCxnSpPr>
            <a:cxnSpLocks/>
          </p:cNvCxnSpPr>
          <p:nvPr/>
        </p:nvCxnSpPr>
        <p:spPr>
          <a:xfrm>
            <a:off x="10222430" y="3624071"/>
            <a:ext cx="387624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47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sz="2400" dirty="0"/>
              <a:t>Single value</a:t>
            </a:r>
          </a:p>
          <a:p>
            <a:pPr lvl="1"/>
            <a:r>
              <a:rPr lang="en-GB" sz="2000" dirty="0"/>
              <a:t>Comma separated list of indices:	</a:t>
            </a:r>
            <a:r>
              <a:rPr lang="en-GB" sz="2000" i="1" dirty="0">
                <a:solidFill>
                  <a:schemeClr val="accent1"/>
                </a:solidFill>
              </a:rPr>
              <a:t>val_1 = my_array(2,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Full range</a:t>
            </a:r>
          </a:p>
          <a:p>
            <a:pPr lvl="1"/>
            <a:r>
              <a:rPr lang="en-GB" sz="2000" dirty="0"/>
              <a:t>Replace axis index with colon:	</a:t>
            </a:r>
            <a:r>
              <a:rPr lang="en-GB" sz="2000" i="1" dirty="0">
                <a:solidFill>
                  <a:schemeClr val="accent1"/>
                </a:solidFill>
              </a:rPr>
              <a:t>val_2 = my_array(3, :)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Complete subset</a:t>
            </a:r>
          </a:p>
          <a:p>
            <a:pPr lvl="1"/>
            <a:r>
              <a:rPr lang="en-GB" sz="2000" dirty="0"/>
              <a:t>Specify start and end index:		</a:t>
            </a:r>
            <a:r>
              <a:rPr lang="en-GB" sz="2000" i="1" dirty="0">
                <a:solidFill>
                  <a:schemeClr val="accent1"/>
                </a:solidFill>
              </a:rPr>
              <a:t>val_3 = my_array(5, 1:2)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Regular interval subset</a:t>
            </a:r>
          </a:p>
          <a:p>
            <a:pPr lvl="1"/>
            <a:r>
              <a:rPr lang="en-GB" sz="2000" dirty="0"/>
              <a:t>Specify start and end with interval:	</a:t>
            </a:r>
            <a:r>
              <a:rPr lang="en-GB" sz="2000" i="1" dirty="0">
                <a:solidFill>
                  <a:schemeClr val="accent1"/>
                </a:solidFill>
              </a:rPr>
              <a:t>val_4 = my_array(1:2:5,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Irregular interval subset</a:t>
            </a:r>
          </a:p>
          <a:p>
            <a:pPr lvl="1"/>
            <a:r>
              <a:rPr lang="en-GB" sz="2000" dirty="0"/>
              <a:t>Specify vector of indices:		</a:t>
            </a:r>
            <a:r>
              <a:rPr lang="en-GB" sz="2000" i="1" dirty="0">
                <a:solidFill>
                  <a:schemeClr val="accent1"/>
                </a:solidFill>
              </a:rPr>
              <a:t>val_5 = my_array([2,4,5], 2)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C8CBFC-B9DE-446E-B6F2-DBC0273CE6DD}"/>
              </a:ext>
            </a:extLst>
          </p:cNvPr>
          <p:cNvSpPr/>
          <p:nvPr/>
        </p:nvSpPr>
        <p:spPr>
          <a:xfrm>
            <a:off x="335360" y="1186593"/>
            <a:ext cx="8351440" cy="49395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recap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19E3FA-0896-4DD4-A843-B245B6E91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267682"/>
              </p:ext>
            </p:extLst>
          </p:nvPr>
        </p:nvGraphicFramePr>
        <p:xfrm>
          <a:off x="9022745" y="1470851"/>
          <a:ext cx="2616537" cy="4360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1768417996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62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sz="2400" dirty="0"/>
              <a:t>Single value</a:t>
            </a:r>
          </a:p>
          <a:p>
            <a:pPr lvl="1"/>
            <a:r>
              <a:rPr lang="en-GB" sz="2000" dirty="0"/>
              <a:t>Comma separated list of indices:	</a:t>
            </a:r>
            <a:r>
              <a:rPr lang="en-GB" sz="2000" i="1" dirty="0">
                <a:solidFill>
                  <a:schemeClr val="accent1"/>
                </a:solidFill>
              </a:rPr>
              <a:t>val_1 = my_array(2,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Full range</a:t>
            </a:r>
          </a:p>
          <a:p>
            <a:pPr lvl="1"/>
            <a:r>
              <a:rPr lang="en-GB" sz="2000" dirty="0"/>
              <a:t>Replace axis index with colon:	</a:t>
            </a:r>
            <a:r>
              <a:rPr lang="en-GB" sz="2000" i="1" dirty="0">
                <a:solidFill>
                  <a:schemeClr val="accent1"/>
                </a:solidFill>
              </a:rPr>
              <a:t>val_2 = my_array(3, :)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Complete subset</a:t>
            </a:r>
          </a:p>
          <a:p>
            <a:pPr lvl="1"/>
            <a:r>
              <a:rPr lang="en-GB" sz="2000" dirty="0"/>
              <a:t>Specify start and end index:		</a:t>
            </a:r>
            <a:r>
              <a:rPr lang="en-GB" sz="2000" i="1" dirty="0">
                <a:solidFill>
                  <a:schemeClr val="accent1"/>
                </a:solidFill>
              </a:rPr>
              <a:t>val_3 = my_array(5, 1:2)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Regular interval subset</a:t>
            </a:r>
          </a:p>
          <a:p>
            <a:pPr lvl="1"/>
            <a:r>
              <a:rPr lang="en-GB" sz="2000" dirty="0"/>
              <a:t>Specify start and end with interval:	</a:t>
            </a:r>
            <a:r>
              <a:rPr lang="en-GB" sz="2000" i="1" dirty="0">
                <a:solidFill>
                  <a:schemeClr val="accent1"/>
                </a:solidFill>
              </a:rPr>
              <a:t>val_4 = my_array(1:2:5,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Irregular interval subset</a:t>
            </a:r>
          </a:p>
          <a:p>
            <a:pPr lvl="1"/>
            <a:r>
              <a:rPr lang="en-GB" sz="2000" dirty="0"/>
              <a:t>Specify vector of indices:		</a:t>
            </a:r>
            <a:r>
              <a:rPr lang="en-GB" sz="2000" i="1" dirty="0">
                <a:solidFill>
                  <a:schemeClr val="accent1"/>
                </a:solidFill>
              </a:rPr>
              <a:t>val_5 = my_array([2,4,5], 2)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19E3FA-0896-4DD4-A843-B245B6E91D38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470851"/>
          <a:ext cx="2616537" cy="4360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1768417996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B6C8CBFC-B9DE-446E-B6F2-DBC0273CE6DD}"/>
              </a:ext>
            </a:extLst>
          </p:cNvPr>
          <p:cNvSpPr/>
          <p:nvPr/>
        </p:nvSpPr>
        <p:spPr>
          <a:xfrm>
            <a:off x="335360" y="2144684"/>
            <a:ext cx="8351440" cy="39814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EF767-2447-4FFE-9AB7-5E615E3A9744}"/>
              </a:ext>
            </a:extLst>
          </p:cNvPr>
          <p:cNvSpPr/>
          <p:nvPr/>
        </p:nvSpPr>
        <p:spPr>
          <a:xfrm>
            <a:off x="10805062" y="2382784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3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sz="2400" dirty="0"/>
              <a:t>Single value</a:t>
            </a:r>
          </a:p>
          <a:p>
            <a:pPr lvl="1"/>
            <a:r>
              <a:rPr lang="en-GB" sz="2000" dirty="0"/>
              <a:t>Comma separated list of indices:	</a:t>
            </a:r>
            <a:r>
              <a:rPr lang="en-GB" sz="2000" i="1" dirty="0">
                <a:solidFill>
                  <a:schemeClr val="accent1"/>
                </a:solidFill>
              </a:rPr>
              <a:t>val_1 = my_array(2,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Full range</a:t>
            </a:r>
          </a:p>
          <a:p>
            <a:pPr lvl="1"/>
            <a:r>
              <a:rPr lang="en-GB" sz="2000" dirty="0"/>
              <a:t>Replace axis index with colon:	</a:t>
            </a:r>
            <a:r>
              <a:rPr lang="en-GB" sz="2000" i="1" dirty="0">
                <a:solidFill>
                  <a:schemeClr val="accent1"/>
                </a:solidFill>
              </a:rPr>
              <a:t>val_2 = my_array(3, :)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Complete subset</a:t>
            </a:r>
          </a:p>
          <a:p>
            <a:pPr lvl="1"/>
            <a:r>
              <a:rPr lang="en-GB" sz="2000" dirty="0"/>
              <a:t>Specify start and end index:		</a:t>
            </a:r>
            <a:r>
              <a:rPr lang="en-GB" sz="2000" i="1" dirty="0">
                <a:solidFill>
                  <a:schemeClr val="accent1"/>
                </a:solidFill>
              </a:rPr>
              <a:t>val_3 = my_array(5, 1:2)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Regular interval subset</a:t>
            </a:r>
          </a:p>
          <a:p>
            <a:pPr lvl="1"/>
            <a:r>
              <a:rPr lang="en-GB" sz="2000" dirty="0"/>
              <a:t>Specify start and end with interval:	</a:t>
            </a:r>
            <a:r>
              <a:rPr lang="en-GB" sz="2000" i="1" dirty="0">
                <a:solidFill>
                  <a:schemeClr val="accent1"/>
                </a:solidFill>
              </a:rPr>
              <a:t>val_4 = my_array(1:2:5,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Irregular interval subset</a:t>
            </a:r>
          </a:p>
          <a:p>
            <a:pPr lvl="1"/>
            <a:r>
              <a:rPr lang="en-GB" sz="2000" dirty="0"/>
              <a:t>Specify vector of indices:		</a:t>
            </a:r>
            <a:r>
              <a:rPr lang="en-GB" sz="2000" i="1" dirty="0">
                <a:solidFill>
                  <a:schemeClr val="accent1"/>
                </a:solidFill>
              </a:rPr>
              <a:t>val_5 = my_array([2,4,5], 2)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19E3FA-0896-4DD4-A843-B245B6E91D38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470851"/>
          <a:ext cx="2616537" cy="4360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1768417996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B6C8CBFC-B9DE-446E-B6F2-DBC0273CE6DD}"/>
              </a:ext>
            </a:extLst>
          </p:cNvPr>
          <p:cNvSpPr/>
          <p:nvPr/>
        </p:nvSpPr>
        <p:spPr>
          <a:xfrm>
            <a:off x="335360" y="3174784"/>
            <a:ext cx="8351440" cy="29513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01CB68-B36C-4B60-B4C6-3517BD646327}"/>
              </a:ext>
            </a:extLst>
          </p:cNvPr>
          <p:cNvSpPr/>
          <p:nvPr/>
        </p:nvSpPr>
        <p:spPr>
          <a:xfrm>
            <a:off x="9058275" y="3251162"/>
            <a:ext cx="2538713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95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sz="2400" dirty="0"/>
              <a:t>Single value</a:t>
            </a:r>
          </a:p>
          <a:p>
            <a:pPr lvl="1"/>
            <a:r>
              <a:rPr lang="en-GB" sz="2000" dirty="0"/>
              <a:t>Comma separated list of indices:	</a:t>
            </a:r>
            <a:r>
              <a:rPr lang="en-GB" sz="2000" i="1" dirty="0">
                <a:solidFill>
                  <a:schemeClr val="accent1"/>
                </a:solidFill>
              </a:rPr>
              <a:t>val_1 = my_array(2,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Full range</a:t>
            </a:r>
          </a:p>
          <a:p>
            <a:pPr lvl="1"/>
            <a:r>
              <a:rPr lang="en-GB" sz="2000" dirty="0"/>
              <a:t>Replace axis index with colon:	</a:t>
            </a:r>
            <a:r>
              <a:rPr lang="en-GB" sz="2000" i="1" dirty="0">
                <a:solidFill>
                  <a:schemeClr val="accent1"/>
                </a:solidFill>
              </a:rPr>
              <a:t>val_2 = my_array(3, :)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Complete subset</a:t>
            </a:r>
          </a:p>
          <a:p>
            <a:pPr lvl="1"/>
            <a:r>
              <a:rPr lang="en-GB" sz="2000" dirty="0"/>
              <a:t>Specify start and end index:		</a:t>
            </a:r>
            <a:r>
              <a:rPr lang="en-GB" sz="2000" i="1" dirty="0">
                <a:solidFill>
                  <a:schemeClr val="accent1"/>
                </a:solidFill>
              </a:rPr>
              <a:t>val_3 = my_array(5, 1:2)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Regular interval subset</a:t>
            </a:r>
          </a:p>
          <a:p>
            <a:pPr lvl="1"/>
            <a:r>
              <a:rPr lang="en-GB" sz="2000" dirty="0"/>
              <a:t>Specify start and end with interval:	</a:t>
            </a:r>
            <a:r>
              <a:rPr lang="en-GB" sz="2000" i="1" dirty="0">
                <a:solidFill>
                  <a:schemeClr val="accent1"/>
                </a:solidFill>
              </a:rPr>
              <a:t>val_4 = my_array(1:2:5,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Irregular interval subset</a:t>
            </a:r>
          </a:p>
          <a:p>
            <a:pPr lvl="1"/>
            <a:r>
              <a:rPr lang="en-GB" sz="2000" dirty="0"/>
              <a:t>Specify vector of indices:		</a:t>
            </a:r>
            <a:r>
              <a:rPr lang="en-GB" sz="2000" i="1" dirty="0">
                <a:solidFill>
                  <a:schemeClr val="accent1"/>
                </a:solidFill>
              </a:rPr>
              <a:t>val_5 = my_array([2,4,5], 2)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19E3FA-0896-4DD4-A843-B245B6E91D38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470851"/>
          <a:ext cx="2616537" cy="4360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1768417996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B6C8CBFC-B9DE-446E-B6F2-DBC0273CE6DD}"/>
              </a:ext>
            </a:extLst>
          </p:cNvPr>
          <p:cNvSpPr/>
          <p:nvPr/>
        </p:nvSpPr>
        <p:spPr>
          <a:xfrm>
            <a:off x="335360" y="4043162"/>
            <a:ext cx="8351440" cy="2083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01CB68-B36C-4B60-B4C6-3517BD646327}"/>
              </a:ext>
            </a:extLst>
          </p:cNvPr>
          <p:cNvSpPr/>
          <p:nvPr/>
        </p:nvSpPr>
        <p:spPr>
          <a:xfrm>
            <a:off x="9058275" y="5000674"/>
            <a:ext cx="1673225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4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sz="2400" dirty="0"/>
              <a:t>Single value</a:t>
            </a:r>
          </a:p>
          <a:p>
            <a:pPr lvl="1"/>
            <a:r>
              <a:rPr lang="en-GB" sz="2000" dirty="0"/>
              <a:t>Comma separated list of indices:	</a:t>
            </a:r>
            <a:r>
              <a:rPr lang="en-GB" sz="2000" i="1" dirty="0">
                <a:solidFill>
                  <a:schemeClr val="accent1"/>
                </a:solidFill>
              </a:rPr>
              <a:t>val_1 = my_array(2,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Full range</a:t>
            </a:r>
          </a:p>
          <a:p>
            <a:pPr lvl="1"/>
            <a:r>
              <a:rPr lang="en-GB" sz="2000" dirty="0"/>
              <a:t>Replace axis index with colon:	</a:t>
            </a:r>
            <a:r>
              <a:rPr lang="en-GB" sz="2000" i="1" dirty="0">
                <a:solidFill>
                  <a:schemeClr val="accent1"/>
                </a:solidFill>
              </a:rPr>
              <a:t>val_2 = my_array(3, :)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Complete subset</a:t>
            </a:r>
          </a:p>
          <a:p>
            <a:pPr lvl="1"/>
            <a:r>
              <a:rPr lang="en-GB" sz="2000" dirty="0"/>
              <a:t>Specify start and end index:		</a:t>
            </a:r>
            <a:r>
              <a:rPr lang="en-GB" sz="2000" i="1" dirty="0">
                <a:solidFill>
                  <a:schemeClr val="accent1"/>
                </a:solidFill>
              </a:rPr>
              <a:t>val_3 = my_array(5, 1:2)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Regular interval subset</a:t>
            </a:r>
          </a:p>
          <a:p>
            <a:pPr lvl="1"/>
            <a:r>
              <a:rPr lang="en-GB" sz="2000" dirty="0"/>
              <a:t>Specify start and end with interval:	</a:t>
            </a:r>
            <a:r>
              <a:rPr lang="en-GB" sz="2000" i="1" dirty="0">
                <a:solidFill>
                  <a:schemeClr val="accent1"/>
                </a:solidFill>
              </a:rPr>
              <a:t>val_4 = my_array(1:2:5,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Irregular interval subset</a:t>
            </a:r>
          </a:p>
          <a:p>
            <a:pPr lvl="1"/>
            <a:r>
              <a:rPr lang="en-GB" sz="2000" dirty="0"/>
              <a:t>Specify vector of indices:		</a:t>
            </a:r>
            <a:r>
              <a:rPr lang="en-GB" sz="2000" i="1" dirty="0">
                <a:solidFill>
                  <a:schemeClr val="accent1"/>
                </a:solidFill>
              </a:rPr>
              <a:t>val_5 = my_array([2,4,5], 2)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19E3FA-0896-4DD4-A843-B245B6E91D38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470851"/>
          <a:ext cx="2616537" cy="4360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1768417996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B6C8CBFC-B9DE-446E-B6F2-DBC0273CE6DD}"/>
              </a:ext>
            </a:extLst>
          </p:cNvPr>
          <p:cNvSpPr/>
          <p:nvPr/>
        </p:nvSpPr>
        <p:spPr>
          <a:xfrm>
            <a:off x="335360" y="5124450"/>
            <a:ext cx="8351440" cy="10017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E29576-003C-4099-83F7-F0F15AD10AFF}"/>
              </a:ext>
            </a:extLst>
          </p:cNvPr>
          <p:cNvSpPr/>
          <p:nvPr/>
        </p:nvSpPr>
        <p:spPr>
          <a:xfrm>
            <a:off x="10805062" y="1508865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871176-86C3-413A-B3B7-7C5E8C7E359E}"/>
              </a:ext>
            </a:extLst>
          </p:cNvPr>
          <p:cNvSpPr/>
          <p:nvPr/>
        </p:nvSpPr>
        <p:spPr>
          <a:xfrm>
            <a:off x="10805062" y="3252917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A7874C-D0EB-4EB5-AB5A-AFBC0A727141}"/>
              </a:ext>
            </a:extLst>
          </p:cNvPr>
          <p:cNvSpPr/>
          <p:nvPr/>
        </p:nvSpPr>
        <p:spPr>
          <a:xfrm>
            <a:off x="10805062" y="4997062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1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sz="2400" dirty="0"/>
              <a:t>Single value</a:t>
            </a:r>
          </a:p>
          <a:p>
            <a:pPr lvl="1"/>
            <a:r>
              <a:rPr lang="en-GB" sz="2000" dirty="0"/>
              <a:t>Comma separated list of indices:	</a:t>
            </a:r>
            <a:r>
              <a:rPr lang="en-GB" sz="2000" i="1" dirty="0">
                <a:solidFill>
                  <a:schemeClr val="accent1"/>
                </a:solidFill>
              </a:rPr>
              <a:t>val_1 = my_array(2,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Full range</a:t>
            </a:r>
          </a:p>
          <a:p>
            <a:pPr lvl="1"/>
            <a:r>
              <a:rPr lang="en-GB" sz="2000" dirty="0"/>
              <a:t>Replace axis index with colon:	</a:t>
            </a:r>
            <a:r>
              <a:rPr lang="en-GB" sz="2000" i="1" dirty="0">
                <a:solidFill>
                  <a:schemeClr val="accent1"/>
                </a:solidFill>
              </a:rPr>
              <a:t>val_2 = my_array(3, :)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Complete subset</a:t>
            </a:r>
          </a:p>
          <a:p>
            <a:pPr lvl="1"/>
            <a:r>
              <a:rPr lang="en-GB" sz="2000" dirty="0"/>
              <a:t>Specify start and end index:		</a:t>
            </a:r>
            <a:r>
              <a:rPr lang="en-GB" sz="2000" i="1" dirty="0">
                <a:solidFill>
                  <a:schemeClr val="accent1"/>
                </a:solidFill>
              </a:rPr>
              <a:t>val_3 = my_array(5, 1:2)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Regular interval subset</a:t>
            </a:r>
          </a:p>
          <a:p>
            <a:pPr lvl="1"/>
            <a:r>
              <a:rPr lang="en-GB" sz="2000" dirty="0"/>
              <a:t>Specify start and end with interval:	</a:t>
            </a:r>
            <a:r>
              <a:rPr lang="en-GB" sz="2000" i="1" dirty="0">
                <a:solidFill>
                  <a:schemeClr val="accent1"/>
                </a:solidFill>
              </a:rPr>
              <a:t>val_4 = my_array(1:2:5,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Irregular interval subset</a:t>
            </a:r>
          </a:p>
          <a:p>
            <a:pPr lvl="1"/>
            <a:r>
              <a:rPr lang="en-GB" sz="2000" dirty="0"/>
              <a:t>Specify vector of indices:		</a:t>
            </a:r>
            <a:r>
              <a:rPr lang="en-GB" sz="2000" i="1" dirty="0">
                <a:solidFill>
                  <a:schemeClr val="accent1"/>
                </a:solidFill>
              </a:rPr>
              <a:t>val_5 = my_array([2,4,5], 2)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19E3FA-0896-4DD4-A843-B245B6E91D38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470851"/>
          <a:ext cx="2616537" cy="4360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1768417996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6E29576-003C-4099-83F7-F0F15AD10AFF}"/>
              </a:ext>
            </a:extLst>
          </p:cNvPr>
          <p:cNvSpPr/>
          <p:nvPr/>
        </p:nvSpPr>
        <p:spPr>
          <a:xfrm>
            <a:off x="9935013" y="2380261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6A1DC2-31A7-4567-90CC-8CAF1DB3A190}"/>
              </a:ext>
            </a:extLst>
          </p:cNvPr>
          <p:cNvSpPr/>
          <p:nvPr/>
        </p:nvSpPr>
        <p:spPr>
          <a:xfrm rot="5400000">
            <a:off x="9494400" y="4561033"/>
            <a:ext cx="1673225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8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Creating matrices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80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2D matrix from known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Surround values with square brackets</a:t>
            </a:r>
          </a:p>
          <a:p>
            <a:pPr lvl="1"/>
            <a:r>
              <a:rPr lang="en-GB" dirty="0"/>
              <a:t>Comma-separate items on the same row</a:t>
            </a:r>
          </a:p>
          <a:p>
            <a:pPr lvl="1"/>
            <a:r>
              <a:rPr lang="en-GB" dirty="0"/>
              <a:t>Semicolon-separate rows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E0D0426-0B06-473B-9CD0-B82445A8FEE4}"/>
              </a:ext>
            </a:extLst>
          </p:cNvPr>
          <p:cNvSpPr txBox="1">
            <a:spLocks/>
          </p:cNvSpPr>
          <p:nvPr/>
        </p:nvSpPr>
        <p:spPr>
          <a:xfrm>
            <a:off x="335360" y="2805583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single row</a:t>
            </a:r>
          </a:p>
          <a:p>
            <a:pPr marL="457200" lvl="1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v1 = [32, -17, 4]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53AA60D-C624-43EF-9E8C-99F29A3BF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0" y="3850376"/>
            <a:ext cx="2804160" cy="21907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5B85927-0157-4AB1-B1CE-6782F9DF5441}"/>
              </a:ext>
            </a:extLst>
          </p:cNvPr>
          <p:cNvSpPr txBox="1">
            <a:spLocks/>
          </p:cNvSpPr>
          <p:nvPr/>
        </p:nvSpPr>
        <p:spPr>
          <a:xfrm>
            <a:off x="4176560" y="2805582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single column</a:t>
            </a:r>
          </a:p>
          <a:p>
            <a:pPr marL="457200" lvl="1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v2 = [32; -17; 4]</a:t>
            </a:r>
          </a:p>
          <a:p>
            <a:endParaRPr lang="en-GB" dirty="0"/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7002C5-58B7-4395-B99C-219A0BA87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80" y="3850376"/>
            <a:ext cx="2804160" cy="21907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3B329FC-57D7-4384-A84D-C614B27BF593}"/>
              </a:ext>
            </a:extLst>
          </p:cNvPr>
          <p:cNvSpPr txBox="1">
            <a:spLocks/>
          </p:cNvSpPr>
          <p:nvPr/>
        </p:nvSpPr>
        <p:spPr>
          <a:xfrm>
            <a:off x="8015442" y="2805579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true 2D matrix</a:t>
            </a:r>
          </a:p>
          <a:p>
            <a:pPr marL="457200" lvl="1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v3 = [3, -65; -1, 24; 6, 0]</a:t>
            </a:r>
          </a:p>
          <a:p>
            <a:endParaRPr lang="en-GB" dirty="0"/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55EB208-4DE9-48EF-832B-B81488BF7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962" y="3850376"/>
            <a:ext cx="2804160" cy="21907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</p:spTree>
    <p:extLst>
      <p:ext uri="{BB962C8B-B14F-4D97-AF65-F5344CB8AC3E}">
        <p14:creationId xmlns:p14="http://schemas.microsoft.com/office/powerpoint/2010/main" val="46033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Before we go further, a bit of terminology</a:t>
            </a:r>
          </a:p>
          <a:p>
            <a:pPr lvl="1"/>
            <a:r>
              <a:rPr lang="en-GB" dirty="0"/>
              <a:t>In the literature you’ll often see “matrix” and “array” used interchangeably</a:t>
            </a:r>
          </a:p>
          <a:p>
            <a:pPr lvl="1"/>
            <a:endParaRPr lang="en-GB" sz="1200" dirty="0"/>
          </a:p>
          <a:p>
            <a:r>
              <a:rPr lang="en-GB" dirty="0"/>
              <a:t>Array</a:t>
            </a:r>
          </a:p>
          <a:p>
            <a:pPr lvl="1"/>
            <a:r>
              <a:rPr lang="en-GB" dirty="0"/>
              <a:t>An N-dimensional, ordered collection of data</a:t>
            </a:r>
          </a:p>
          <a:p>
            <a:pPr lvl="1"/>
            <a:endParaRPr lang="en-GB" sz="1200" dirty="0"/>
          </a:p>
          <a:p>
            <a:r>
              <a:rPr lang="en-GB" dirty="0"/>
              <a:t>Vector</a:t>
            </a:r>
          </a:p>
          <a:p>
            <a:pPr lvl="1"/>
            <a:r>
              <a:rPr lang="en-GB" dirty="0"/>
              <a:t>A 1D array</a:t>
            </a:r>
          </a:p>
          <a:p>
            <a:pPr lvl="1"/>
            <a:endParaRPr lang="en-GB" sz="1200" dirty="0"/>
          </a:p>
          <a:p>
            <a:r>
              <a:rPr lang="en-GB" dirty="0"/>
              <a:t>Matrix</a:t>
            </a:r>
          </a:p>
          <a:p>
            <a:pPr lvl="1"/>
            <a:r>
              <a:rPr lang="en-GB" dirty="0"/>
              <a:t>A 2D array</a:t>
            </a:r>
          </a:p>
          <a:p>
            <a:pPr lvl="1"/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1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Matrices can be joined along existing or new axes</a:t>
            </a:r>
          </a:p>
          <a:p>
            <a:pPr lvl="1"/>
            <a:r>
              <a:rPr lang="en-GB" dirty="0"/>
              <a:t>Used to create higher dimensionalities than 2D</a:t>
            </a:r>
          </a:p>
          <a:p>
            <a:pPr lvl="1"/>
            <a:endParaRPr lang="en-GB" sz="1200" dirty="0"/>
          </a:p>
          <a:p>
            <a:r>
              <a:rPr lang="en-GB" dirty="0"/>
              <a:t>Using concatenation function</a:t>
            </a:r>
          </a:p>
          <a:p>
            <a:pPr lvl="1"/>
            <a:r>
              <a:rPr lang="en-GB" dirty="0"/>
              <a:t>Create separate matrices, then join using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First argument of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specifies axis to concatenate along</a:t>
            </a:r>
          </a:p>
          <a:p>
            <a:pPr lvl="1"/>
            <a:endParaRPr lang="en-GB" sz="1200" dirty="0"/>
          </a:p>
          <a:p>
            <a:r>
              <a:rPr lang="en-GB" dirty="0"/>
              <a:t>By indexing</a:t>
            </a:r>
          </a:p>
          <a:p>
            <a:pPr lvl="1"/>
            <a:r>
              <a:rPr lang="en-GB" dirty="0"/>
              <a:t>Create separate matrices, then merge one into the other</a:t>
            </a:r>
          </a:p>
          <a:p>
            <a:pPr lvl="1"/>
            <a:r>
              <a:rPr lang="en-GB" dirty="0"/>
              <a:t>Not as simple to extend existing dimensions (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is better)</a:t>
            </a:r>
          </a:p>
          <a:p>
            <a:pPr lvl="1"/>
            <a:r>
              <a:rPr lang="en-GB" dirty="0"/>
              <a:t>We’ll look into indexing in more detail later 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3422C-CF2F-475A-94EB-1CB488A2AEC9}"/>
              </a:ext>
            </a:extLst>
          </p:cNvPr>
          <p:cNvSpPr/>
          <p:nvPr/>
        </p:nvSpPr>
        <p:spPr>
          <a:xfrm>
            <a:off x="335360" y="2362200"/>
            <a:ext cx="11521280" cy="37639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4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Matrices can be joined along existing or new axes</a:t>
            </a:r>
          </a:p>
          <a:p>
            <a:pPr lvl="1"/>
            <a:r>
              <a:rPr lang="en-GB" dirty="0"/>
              <a:t>Used to create higher dimensionalities than 2D</a:t>
            </a:r>
          </a:p>
          <a:p>
            <a:pPr lvl="1"/>
            <a:endParaRPr lang="en-GB" sz="1200" dirty="0"/>
          </a:p>
          <a:p>
            <a:r>
              <a:rPr lang="en-GB" dirty="0"/>
              <a:t>Using concatenation function</a:t>
            </a:r>
          </a:p>
          <a:p>
            <a:pPr lvl="1"/>
            <a:r>
              <a:rPr lang="en-GB" dirty="0"/>
              <a:t>Create separate matrices, then join using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First argument of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specifies axis to concatenate along</a:t>
            </a:r>
          </a:p>
          <a:p>
            <a:pPr lvl="1"/>
            <a:endParaRPr lang="en-GB" sz="1200" dirty="0"/>
          </a:p>
          <a:p>
            <a:r>
              <a:rPr lang="en-GB" dirty="0"/>
              <a:t>By indexing</a:t>
            </a:r>
          </a:p>
          <a:p>
            <a:pPr lvl="1"/>
            <a:r>
              <a:rPr lang="en-GB" dirty="0"/>
              <a:t>Create separate matrices, then merge one into the other</a:t>
            </a:r>
          </a:p>
          <a:p>
            <a:pPr lvl="1"/>
            <a:r>
              <a:rPr lang="en-GB" dirty="0"/>
              <a:t>Not as simple to extend existing dimensions (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is better)</a:t>
            </a:r>
          </a:p>
          <a:p>
            <a:pPr lvl="1"/>
            <a:r>
              <a:rPr lang="en-GB" dirty="0"/>
              <a:t>We’ll look into indexing in more detail later 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3422C-CF2F-475A-94EB-1CB488A2AEC9}"/>
              </a:ext>
            </a:extLst>
          </p:cNvPr>
          <p:cNvSpPr/>
          <p:nvPr/>
        </p:nvSpPr>
        <p:spPr>
          <a:xfrm>
            <a:off x="335360" y="3857297"/>
            <a:ext cx="11521280" cy="22688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DBF88-9070-480B-A837-4C932A17F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962" y="1344158"/>
            <a:ext cx="2804160" cy="4696968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AEC3F5-97E9-4E72-A151-AB0ABA786691}"/>
              </a:ext>
            </a:extLst>
          </p:cNvPr>
          <p:cNvSpPr/>
          <p:nvPr/>
        </p:nvSpPr>
        <p:spPr>
          <a:xfrm>
            <a:off x="8903585" y="3444875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64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B021CB-97DB-4981-A50E-D47508637B41}"/>
              </a:ext>
            </a:extLst>
          </p:cNvPr>
          <p:cNvSpPr txBox="1">
            <a:spLocks/>
          </p:cNvSpPr>
          <p:nvPr/>
        </p:nvSpPr>
        <p:spPr>
          <a:xfrm>
            <a:off x="335359" y="119817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Joining vertically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266A01-BDAA-41F5-A602-56C0536C9764}"/>
              </a:ext>
            </a:extLst>
          </p:cNvPr>
          <p:cNvSpPr txBox="1">
            <a:spLocks/>
          </p:cNvSpPr>
          <p:nvPr/>
        </p:nvSpPr>
        <p:spPr>
          <a:xfrm>
            <a:off x="4176560" y="1198178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Joining horizontally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92B9A9-ABD6-4508-B8B8-5BEE4F4E5EA1}"/>
              </a:ext>
            </a:extLst>
          </p:cNvPr>
          <p:cNvSpPr txBox="1">
            <a:spLocks/>
          </p:cNvSpPr>
          <p:nvPr/>
        </p:nvSpPr>
        <p:spPr>
          <a:xfrm>
            <a:off x="8015442" y="119817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Joining along new axis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E64607-8CAD-4193-A0C5-1456B992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80" y="1834886"/>
            <a:ext cx="2804160" cy="420624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18412C-DCE6-42C7-A9EE-5F5A1E139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962" y="1834886"/>
            <a:ext cx="2804160" cy="420624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A2E758-2613-45D9-9FAE-AEA6B61BC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20" y="1834886"/>
            <a:ext cx="2804160" cy="420624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8DE8992-0794-4720-967E-8DDB8AFA8180}"/>
              </a:ext>
            </a:extLst>
          </p:cNvPr>
          <p:cNvSpPr/>
          <p:nvPr/>
        </p:nvSpPr>
        <p:spPr>
          <a:xfrm>
            <a:off x="1221351" y="3933244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384821-8010-443B-9EDD-885F1514A0DB}"/>
              </a:ext>
            </a:extLst>
          </p:cNvPr>
          <p:cNvSpPr/>
          <p:nvPr/>
        </p:nvSpPr>
        <p:spPr>
          <a:xfrm>
            <a:off x="5059437" y="3933243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E11C6E-3ED8-45A5-8D23-893E23B12A03}"/>
              </a:ext>
            </a:extLst>
          </p:cNvPr>
          <p:cNvSpPr/>
          <p:nvPr/>
        </p:nvSpPr>
        <p:spPr>
          <a:xfrm>
            <a:off x="8910007" y="2355904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5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Matrices can be joined along existing or new axes</a:t>
            </a:r>
          </a:p>
          <a:p>
            <a:pPr lvl="1"/>
            <a:r>
              <a:rPr lang="en-GB" dirty="0"/>
              <a:t>Used to create higher dimensionalities than 2D</a:t>
            </a:r>
          </a:p>
          <a:p>
            <a:pPr lvl="1"/>
            <a:endParaRPr lang="en-GB" sz="1200" dirty="0"/>
          </a:p>
          <a:p>
            <a:r>
              <a:rPr lang="en-GB" dirty="0"/>
              <a:t>Using concatenation function</a:t>
            </a:r>
          </a:p>
          <a:p>
            <a:pPr lvl="1"/>
            <a:r>
              <a:rPr lang="en-GB" dirty="0"/>
              <a:t>Create separate matrices, then join using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First argument of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specifies axis to concatenate along</a:t>
            </a:r>
          </a:p>
          <a:p>
            <a:pPr lvl="1"/>
            <a:endParaRPr lang="en-GB" sz="1200" dirty="0"/>
          </a:p>
          <a:p>
            <a:r>
              <a:rPr lang="en-GB" dirty="0"/>
              <a:t>By indexing</a:t>
            </a:r>
          </a:p>
          <a:p>
            <a:pPr lvl="1"/>
            <a:r>
              <a:rPr lang="en-GB" dirty="0"/>
              <a:t>Create separate matrices, then merge one into the other</a:t>
            </a:r>
          </a:p>
          <a:p>
            <a:pPr lvl="1"/>
            <a:r>
              <a:rPr lang="en-GB" dirty="0"/>
              <a:t>Not as simple to extend existing dimensions (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is better)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0BAEFA-D303-4DB8-9C12-CE043C51E41A}"/>
              </a:ext>
            </a:extLst>
          </p:cNvPr>
          <p:cNvSpPr/>
          <p:nvPr/>
        </p:nvSpPr>
        <p:spPr>
          <a:xfrm>
            <a:off x="335360" y="2185639"/>
            <a:ext cx="11521280" cy="17618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ECB1F-47B4-4727-9942-BEC780DE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962" y="1344158"/>
            <a:ext cx="2804160" cy="4696968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4FCC21-AE80-40B2-B5EA-C669B6C061DB}"/>
              </a:ext>
            </a:extLst>
          </p:cNvPr>
          <p:cNvSpPr/>
          <p:nvPr/>
        </p:nvSpPr>
        <p:spPr>
          <a:xfrm>
            <a:off x="9039225" y="1863711"/>
            <a:ext cx="59055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7AC471-D56E-4616-A5DE-B46068DC22B6}"/>
              </a:ext>
            </a:extLst>
          </p:cNvPr>
          <p:cNvSpPr/>
          <p:nvPr/>
        </p:nvSpPr>
        <p:spPr>
          <a:xfrm>
            <a:off x="9039224" y="5492322"/>
            <a:ext cx="1006476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3AE187-07EC-47FD-B97F-3EE7E2B7415F}"/>
              </a:ext>
            </a:extLst>
          </p:cNvPr>
          <p:cNvSpPr/>
          <p:nvPr/>
        </p:nvSpPr>
        <p:spPr>
          <a:xfrm>
            <a:off x="8903585" y="2809297"/>
            <a:ext cx="15262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56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 empty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Initialising the empty matrix using </a:t>
            </a:r>
            <a:r>
              <a:rPr lang="en-GB" i="1" dirty="0">
                <a:solidFill>
                  <a:schemeClr val="accent1"/>
                </a:solidFill>
              </a:rPr>
              <a:t>zeros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This </a:t>
            </a:r>
            <a:r>
              <a:rPr lang="en-GB" dirty="0" err="1"/>
              <a:t>preallocates</a:t>
            </a:r>
            <a:r>
              <a:rPr lang="en-GB" dirty="0"/>
              <a:t> the necessary memory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3091F68-8DDC-4B9D-BA68-4C7E3CE70A7E}"/>
              </a:ext>
            </a:extLst>
          </p:cNvPr>
          <p:cNvSpPr txBox="1">
            <a:spLocks/>
          </p:cNvSpPr>
          <p:nvPr/>
        </p:nvSpPr>
        <p:spPr>
          <a:xfrm>
            <a:off x="335359" y="235790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1D (</a:t>
            </a:r>
            <a:r>
              <a:rPr lang="en-GB" dirty="0" err="1"/>
              <a:t>ish</a:t>
            </a:r>
            <a:r>
              <a:rPr lang="en-GB" dirty="0"/>
              <a:t>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9C7E189-4173-447C-A12F-1270BECE44AA}"/>
              </a:ext>
            </a:extLst>
          </p:cNvPr>
          <p:cNvSpPr txBox="1">
            <a:spLocks/>
          </p:cNvSpPr>
          <p:nvPr/>
        </p:nvSpPr>
        <p:spPr>
          <a:xfrm>
            <a:off x="4176560" y="2357908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98BE63D-1D14-4A85-B06A-8637B3F4254E}"/>
              </a:ext>
            </a:extLst>
          </p:cNvPr>
          <p:cNvSpPr txBox="1">
            <a:spLocks/>
          </p:cNvSpPr>
          <p:nvPr/>
        </p:nvSpPr>
        <p:spPr>
          <a:xfrm>
            <a:off x="8015442" y="235790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3D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4D89ED-06E4-4821-A17A-C78DC1225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371" y="2942072"/>
            <a:ext cx="2426970" cy="3099054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9C685C-6C43-47D5-9887-EB87FBD4D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10" y="2942072"/>
            <a:ext cx="2426970" cy="3099054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C94265-1FC0-4157-B904-06C8D83FE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750" y="2942072"/>
            <a:ext cx="2426970" cy="3099054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</p:spTree>
    <p:extLst>
      <p:ext uri="{BB962C8B-B14F-4D97-AF65-F5344CB8AC3E}">
        <p14:creationId xmlns:p14="http://schemas.microsoft.com/office/powerpoint/2010/main" val="213832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initialisation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Why can’t we create a small matrix and resize as necessary?</a:t>
            </a:r>
          </a:p>
          <a:p>
            <a:pPr lvl="1"/>
            <a:r>
              <a:rPr lang="en-GB" dirty="0"/>
              <a:t>Matrices can be re-sized (e.g. via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), but this is SLOW</a:t>
            </a:r>
          </a:p>
          <a:p>
            <a:pPr lvl="1"/>
            <a:r>
              <a:rPr lang="en-GB" dirty="0"/>
              <a:t>Resize operations require the matrix to be moved in the PC’s memory</a:t>
            </a:r>
          </a:p>
          <a:p>
            <a:pPr lvl="1"/>
            <a:endParaRPr lang="en-GB" sz="1200" dirty="0"/>
          </a:p>
          <a:p>
            <a:r>
              <a:rPr lang="en-GB" dirty="0"/>
              <a:t>We can see this wasted time using a couple of tools</a:t>
            </a:r>
          </a:p>
          <a:p>
            <a:pPr lvl="1"/>
            <a:r>
              <a:rPr lang="en-GB" dirty="0" err="1"/>
              <a:t>TicToc</a:t>
            </a:r>
            <a:endParaRPr lang="en-GB" dirty="0"/>
          </a:p>
          <a:p>
            <a:pPr lvl="2"/>
            <a:r>
              <a:rPr lang="en-GB" dirty="0"/>
              <a:t>Tells us the time between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and </a:t>
            </a:r>
            <a:r>
              <a:rPr lang="en-GB" i="1" dirty="0">
                <a:solidFill>
                  <a:schemeClr val="accent1"/>
                </a:solidFill>
              </a:rPr>
              <a:t>toc</a:t>
            </a:r>
            <a:r>
              <a:rPr lang="en-GB" dirty="0"/>
              <a:t> commands</a:t>
            </a:r>
          </a:p>
          <a:p>
            <a:pPr lvl="1"/>
            <a:r>
              <a:rPr lang="en-GB" dirty="0"/>
              <a:t>Profiler</a:t>
            </a:r>
            <a:endParaRPr lang="en-GB" i="1" dirty="0">
              <a:solidFill>
                <a:schemeClr val="accent1"/>
              </a:solidFill>
            </a:endParaRPr>
          </a:p>
          <a:p>
            <a:pPr lvl="2"/>
            <a:r>
              <a:rPr lang="en-GB" dirty="0"/>
              <a:t>A graphical tool to evaluate code performance in greater detail</a:t>
            </a:r>
          </a:p>
          <a:p>
            <a:pPr lvl="2"/>
            <a:r>
              <a:rPr lang="en-GB" dirty="0"/>
              <a:t>Reports number of calls per line</a:t>
            </a:r>
          </a:p>
          <a:p>
            <a:pPr lvl="2"/>
            <a:r>
              <a:rPr lang="en-GB" dirty="0"/>
              <a:t>Reports time taken per line</a:t>
            </a:r>
          </a:p>
        </p:txBody>
      </p:sp>
    </p:spTree>
    <p:extLst>
      <p:ext uri="{BB962C8B-B14F-4D97-AF65-F5344CB8AC3E}">
        <p14:creationId xmlns:p14="http://schemas.microsoft.com/office/powerpoint/2010/main" val="17392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7460AC-53A0-481B-9F9D-089141145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945" y="3526526"/>
            <a:ext cx="295275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Tic Toc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Tells us the time between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and </a:t>
            </a:r>
            <a:r>
              <a:rPr lang="en-GB" i="1" dirty="0">
                <a:solidFill>
                  <a:schemeClr val="accent1"/>
                </a:solidFill>
              </a:rPr>
              <a:t>toc</a:t>
            </a:r>
            <a:r>
              <a:rPr lang="en-GB" dirty="0"/>
              <a:t> commands</a:t>
            </a:r>
          </a:p>
          <a:p>
            <a:pPr lvl="1"/>
            <a:r>
              <a:rPr lang="en-GB" dirty="0"/>
              <a:t>Start timing using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command</a:t>
            </a:r>
          </a:p>
          <a:p>
            <a:pPr lvl="1"/>
            <a:r>
              <a:rPr lang="en-GB" dirty="0"/>
              <a:t>Get the time elapsed since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using </a:t>
            </a:r>
            <a:r>
              <a:rPr lang="en-GB" i="1" dirty="0">
                <a:solidFill>
                  <a:schemeClr val="accent1"/>
                </a:solidFill>
              </a:rPr>
              <a:t>toc</a:t>
            </a:r>
            <a:r>
              <a:rPr lang="en-GB" i="1" dirty="0"/>
              <a:t> </a:t>
            </a:r>
            <a:r>
              <a:rPr lang="en-GB" dirty="0"/>
              <a:t>command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17935-2339-475A-A198-C97C21E68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930" y="3526526"/>
            <a:ext cx="285750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7F6188-16D9-43AC-B7D7-08ECD4241A96}"/>
              </a:ext>
            </a:extLst>
          </p:cNvPr>
          <p:cNvSpPr/>
          <p:nvPr/>
        </p:nvSpPr>
        <p:spPr>
          <a:xfrm>
            <a:off x="2189213" y="3752850"/>
            <a:ext cx="320626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06BC4F-DEE9-445B-9BE5-4BDBD9FA2F15}"/>
              </a:ext>
            </a:extLst>
          </p:cNvPr>
          <p:cNvSpPr/>
          <p:nvPr/>
        </p:nvSpPr>
        <p:spPr>
          <a:xfrm>
            <a:off x="1967868" y="4948579"/>
            <a:ext cx="301464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DA5B12-C380-4EC1-81FA-5F4107BBB26A}"/>
              </a:ext>
            </a:extLst>
          </p:cNvPr>
          <p:cNvSpPr/>
          <p:nvPr/>
        </p:nvSpPr>
        <p:spPr>
          <a:xfrm>
            <a:off x="1967868" y="5122499"/>
            <a:ext cx="2575558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6FF882-7A33-4CAE-A397-7353351F5D0A}"/>
              </a:ext>
            </a:extLst>
          </p:cNvPr>
          <p:cNvSpPr txBox="1">
            <a:spLocks/>
          </p:cNvSpPr>
          <p:nvPr/>
        </p:nvSpPr>
        <p:spPr>
          <a:xfrm>
            <a:off x="335360" y="2806796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Resizing array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C32E3A2-D5BA-44F4-8B13-FB09A82BC461}"/>
              </a:ext>
            </a:extLst>
          </p:cNvPr>
          <p:cNvSpPr txBox="1">
            <a:spLocks/>
          </p:cNvSpPr>
          <p:nvPr/>
        </p:nvSpPr>
        <p:spPr>
          <a:xfrm>
            <a:off x="6096000" y="2806795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Initialising with </a:t>
            </a:r>
            <a:r>
              <a:rPr lang="en-GB" sz="2800" i="1" dirty="0">
                <a:solidFill>
                  <a:schemeClr val="accent1"/>
                </a:solidFill>
              </a:rPr>
              <a:t>zeros</a:t>
            </a:r>
            <a:endParaRPr lang="en-GB" sz="2400" i="1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07B569-7202-4B2B-BBCC-C42D1F19BB7E}"/>
              </a:ext>
            </a:extLst>
          </p:cNvPr>
          <p:cNvSpPr/>
          <p:nvPr/>
        </p:nvSpPr>
        <p:spPr>
          <a:xfrm>
            <a:off x="7908019" y="3752850"/>
            <a:ext cx="320626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A73B88-76FF-4278-BB3E-4B5592D3AD85}"/>
              </a:ext>
            </a:extLst>
          </p:cNvPr>
          <p:cNvSpPr/>
          <p:nvPr/>
        </p:nvSpPr>
        <p:spPr>
          <a:xfrm>
            <a:off x="7686674" y="4948579"/>
            <a:ext cx="301464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7038CD-9392-42B0-9B0B-AF2B4C8ACE9B}"/>
              </a:ext>
            </a:extLst>
          </p:cNvPr>
          <p:cNvSpPr/>
          <p:nvPr/>
        </p:nvSpPr>
        <p:spPr>
          <a:xfrm>
            <a:off x="7686674" y="5122499"/>
            <a:ext cx="2575558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00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2" grpId="0" animBg="1"/>
      <p:bldP spid="19" grpId="0" animBg="1"/>
      <p:bldP spid="19" grpId="1" animBg="1"/>
      <p:bldP spid="25" grpId="0" animBg="1"/>
      <p:bldP spid="25" grpId="1" animBg="1"/>
      <p:bldP spid="2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Tic Toc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2B4A43E-37DA-4FF2-9341-CABA10F269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670426"/>
              </p:ext>
            </p:extLst>
          </p:nvPr>
        </p:nvGraphicFramePr>
        <p:xfrm>
          <a:off x="1597572" y="1450429"/>
          <a:ext cx="9701049" cy="4656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A003F0-BCFA-4DFF-B371-3B3E1E160C4C}"/>
              </a:ext>
            </a:extLst>
          </p:cNvPr>
          <p:cNvCxnSpPr>
            <a:cxnSpLocks/>
          </p:cNvCxnSpPr>
          <p:nvPr/>
        </p:nvCxnSpPr>
        <p:spPr>
          <a:xfrm flipV="1">
            <a:off x="3163619" y="1490428"/>
            <a:ext cx="0" cy="37777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8D1EC2-D8BA-457E-B9AD-640927CF3D38}"/>
              </a:ext>
            </a:extLst>
          </p:cNvPr>
          <p:cNvSpPr txBox="1"/>
          <p:nvPr/>
        </p:nvSpPr>
        <p:spPr>
          <a:xfrm>
            <a:off x="2107329" y="1121096"/>
            <a:ext cx="211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1000px x 1000px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466751-BA69-4A2F-B11A-8175C00F0766}"/>
              </a:ext>
            </a:extLst>
          </p:cNvPr>
          <p:cNvSpPr txBox="1"/>
          <p:nvPr/>
        </p:nvSpPr>
        <p:spPr>
          <a:xfrm>
            <a:off x="4301367" y="1121096"/>
            <a:ext cx="211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2000px x 2000px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0408BE-37F0-463D-8E2B-67BA30503B62}"/>
              </a:ext>
            </a:extLst>
          </p:cNvPr>
          <p:cNvSpPr txBox="1"/>
          <p:nvPr/>
        </p:nvSpPr>
        <p:spPr>
          <a:xfrm>
            <a:off x="7972091" y="1121096"/>
            <a:ext cx="211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3000px x 3000px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AA0E07-4794-45C5-B62D-CC63EDDCBB54}"/>
              </a:ext>
            </a:extLst>
          </p:cNvPr>
          <p:cNvCxnSpPr>
            <a:cxnSpLocks/>
          </p:cNvCxnSpPr>
          <p:nvPr/>
        </p:nvCxnSpPr>
        <p:spPr>
          <a:xfrm flipV="1">
            <a:off x="9023124" y="1490428"/>
            <a:ext cx="0" cy="37777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25A2E4-3BB7-4D62-864C-8A4C2C17E941}"/>
              </a:ext>
            </a:extLst>
          </p:cNvPr>
          <p:cNvCxnSpPr>
            <a:cxnSpLocks/>
          </p:cNvCxnSpPr>
          <p:nvPr/>
        </p:nvCxnSpPr>
        <p:spPr>
          <a:xfrm flipV="1">
            <a:off x="5355025" y="1490428"/>
            <a:ext cx="0" cy="37777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40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Profiler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Evaluates the time taken by each line of code</a:t>
            </a:r>
          </a:p>
          <a:p>
            <a:pPr lvl="1"/>
            <a:r>
              <a:rPr lang="en-GB" dirty="0"/>
              <a:t>Only works for scripts and functions</a:t>
            </a:r>
          </a:p>
          <a:p>
            <a:pPr lvl="2"/>
            <a:r>
              <a:rPr lang="en-GB" dirty="0"/>
              <a:t>Doesn’t work on code in the command window</a:t>
            </a:r>
          </a:p>
          <a:p>
            <a:pPr lvl="2"/>
            <a:endParaRPr lang="en-GB" sz="1200" dirty="0"/>
          </a:p>
          <a:p>
            <a:r>
              <a:rPr lang="en-GB" dirty="0"/>
              <a:t>Using the profiler</a:t>
            </a:r>
          </a:p>
          <a:p>
            <a:pPr lvl="1"/>
            <a:r>
              <a:rPr lang="en-GB" dirty="0"/>
              <a:t>Start profiler using </a:t>
            </a:r>
            <a:r>
              <a:rPr lang="en-GB" i="1" dirty="0">
                <a:solidFill>
                  <a:schemeClr val="accent1"/>
                </a:solidFill>
              </a:rPr>
              <a:t>profile on</a:t>
            </a:r>
          </a:p>
          <a:p>
            <a:pPr lvl="1"/>
            <a:r>
              <a:rPr lang="en-GB" dirty="0"/>
              <a:t>Stop profiler using </a:t>
            </a:r>
            <a:r>
              <a:rPr lang="en-GB" i="1" dirty="0">
                <a:solidFill>
                  <a:schemeClr val="accent1"/>
                </a:solidFill>
              </a:rPr>
              <a:t>profile off</a:t>
            </a:r>
          </a:p>
          <a:p>
            <a:pPr lvl="1"/>
            <a:r>
              <a:rPr lang="en-GB" dirty="0"/>
              <a:t>View profile results using </a:t>
            </a:r>
            <a:r>
              <a:rPr lang="en-GB" i="1" dirty="0">
                <a:solidFill>
                  <a:schemeClr val="accent1"/>
                </a:solidFill>
              </a:rPr>
              <a:t>profiler viewer</a:t>
            </a:r>
          </a:p>
          <a:p>
            <a:pPr lvl="1"/>
            <a:r>
              <a:rPr lang="en-GB" dirty="0"/>
              <a:t>Clear previous results with </a:t>
            </a:r>
            <a:r>
              <a:rPr lang="en-GB" i="1" dirty="0">
                <a:solidFill>
                  <a:schemeClr val="accent1"/>
                </a:solidFill>
              </a:rPr>
              <a:t>profile clear</a:t>
            </a:r>
          </a:p>
        </p:txBody>
      </p:sp>
    </p:spTree>
    <p:extLst>
      <p:ext uri="{BB962C8B-B14F-4D97-AF65-F5344CB8AC3E}">
        <p14:creationId xmlns:p14="http://schemas.microsoft.com/office/powerpoint/2010/main" val="228510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Profiler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30B1B-DD17-4113-9394-19C2191B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056" y="2096504"/>
            <a:ext cx="2952750" cy="30480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2FA41-FFCE-4492-A0EB-1063A00C0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960" y="1203059"/>
            <a:ext cx="4451985" cy="483489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2F41E2-CC75-4615-A875-4FD0340233AF}"/>
              </a:ext>
            </a:extLst>
          </p:cNvPr>
          <p:cNvCxnSpPr>
            <a:cxnSpLocks/>
          </p:cNvCxnSpPr>
          <p:nvPr/>
        </p:nvCxnSpPr>
        <p:spPr>
          <a:xfrm>
            <a:off x="4957500" y="3620504"/>
            <a:ext cx="777766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25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Zoom">
            <a:hlinkClick r:id="" action="ppaction://media"/>
            <a:extLst>
              <a:ext uri="{FF2B5EF4-FFF2-40B4-BE49-F238E27FC236}">
                <a16:creationId xmlns:a16="http://schemas.microsoft.com/office/drawing/2014/main" id="{4A93F50E-DC24-44F5-8267-66D06B5778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00509" cy="4929411"/>
          </a:xfrm>
        </p:spPr>
        <p:txBody>
          <a:bodyPr/>
          <a:lstStyle/>
          <a:p>
            <a:r>
              <a:rPr lang="en-GB" dirty="0"/>
              <a:t>Images are an example of a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683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Array and matrix operations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81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and matrix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196754"/>
            <a:ext cx="11521281" cy="4929411"/>
          </a:xfrm>
        </p:spPr>
        <p:txBody>
          <a:bodyPr/>
          <a:lstStyle/>
          <a:p>
            <a:r>
              <a:rPr lang="en-GB" dirty="0"/>
              <a:t>Perform an operation on all elements of an array in one go</a:t>
            </a:r>
          </a:p>
          <a:p>
            <a:pPr lvl="1"/>
            <a:r>
              <a:rPr lang="en-GB" dirty="0"/>
              <a:t>Offer massive speed improvements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BEE38FD-7BD4-4677-8052-23A8F383F539}"/>
              </a:ext>
            </a:extLst>
          </p:cNvPr>
          <p:cNvSpPr txBox="1">
            <a:spLocks/>
          </p:cNvSpPr>
          <p:nvPr/>
        </p:nvSpPr>
        <p:spPr>
          <a:xfrm>
            <a:off x="6096000" y="2365712"/>
            <a:ext cx="5760640" cy="334146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Matrix operations</a:t>
            </a:r>
          </a:p>
          <a:p>
            <a:pPr lvl="1"/>
            <a:r>
              <a:rPr lang="en-GB" dirty="0"/>
              <a:t>Follow rules of linear algebra</a:t>
            </a:r>
          </a:p>
          <a:p>
            <a:pPr lvl="1"/>
            <a:r>
              <a:rPr lang="en-GB" dirty="0"/>
              <a:t>Only for vectors (1D) and matrices (2D)</a:t>
            </a:r>
          </a:p>
          <a:p>
            <a:pPr lvl="1"/>
            <a:r>
              <a:rPr lang="en-GB" dirty="0"/>
              <a:t>Use normal operator</a:t>
            </a:r>
          </a:p>
          <a:p>
            <a:pPr lvl="2"/>
            <a:r>
              <a:rPr lang="en-GB" dirty="0"/>
              <a:t>Multiplication:</a:t>
            </a:r>
            <a:r>
              <a:rPr lang="en-GB" i="1" dirty="0">
                <a:solidFill>
                  <a:schemeClr val="accent1"/>
                </a:solidFill>
              </a:rPr>
              <a:t> 	*</a:t>
            </a:r>
          </a:p>
          <a:p>
            <a:pPr lvl="2"/>
            <a:r>
              <a:rPr lang="en-GB" dirty="0"/>
              <a:t>Division:	</a:t>
            </a:r>
            <a:r>
              <a:rPr lang="en-GB" i="1" dirty="0">
                <a:solidFill>
                  <a:schemeClr val="accent1"/>
                </a:solidFill>
              </a:rPr>
              <a:t>/</a:t>
            </a:r>
          </a:p>
          <a:p>
            <a:pPr lvl="2"/>
            <a:r>
              <a:rPr lang="en-GB" dirty="0"/>
              <a:t>Power:</a:t>
            </a:r>
            <a:r>
              <a:rPr lang="en-GB" i="1" dirty="0">
                <a:solidFill>
                  <a:schemeClr val="accent1"/>
                </a:solidFill>
              </a:rPr>
              <a:t>	^</a:t>
            </a:r>
          </a:p>
          <a:p>
            <a:pPr lvl="2"/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B4F460E-0A79-405E-B8BB-0D38396A414A}"/>
              </a:ext>
            </a:extLst>
          </p:cNvPr>
          <p:cNvSpPr txBox="1">
            <a:spLocks/>
          </p:cNvSpPr>
          <p:nvPr/>
        </p:nvSpPr>
        <p:spPr>
          <a:xfrm>
            <a:off x="335359" y="2365712"/>
            <a:ext cx="5846365" cy="33353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Array operations</a:t>
            </a:r>
          </a:p>
          <a:p>
            <a:pPr lvl="1"/>
            <a:r>
              <a:rPr lang="en-GB" dirty="0"/>
              <a:t>Operate element-by-element</a:t>
            </a:r>
          </a:p>
          <a:p>
            <a:pPr lvl="1"/>
            <a:r>
              <a:rPr lang="en-GB" dirty="0"/>
              <a:t>Can be applied on ND arrays</a:t>
            </a:r>
          </a:p>
          <a:p>
            <a:pPr lvl="1"/>
            <a:r>
              <a:rPr lang="en-GB" dirty="0"/>
              <a:t>Some math operators preceded by </a:t>
            </a:r>
            <a:r>
              <a:rPr lang="en-GB" i="1" dirty="0">
                <a:solidFill>
                  <a:schemeClr val="accent1"/>
                </a:solidFill>
              </a:rPr>
              <a:t>.</a:t>
            </a:r>
          </a:p>
          <a:p>
            <a:pPr lvl="2"/>
            <a:r>
              <a:rPr lang="en-GB" dirty="0"/>
              <a:t>Multiplication:</a:t>
            </a:r>
            <a:r>
              <a:rPr lang="en-GB" i="1" dirty="0">
                <a:solidFill>
                  <a:schemeClr val="accent1"/>
                </a:solidFill>
              </a:rPr>
              <a:t> 	.*</a:t>
            </a:r>
          </a:p>
          <a:p>
            <a:pPr lvl="2"/>
            <a:r>
              <a:rPr lang="en-GB" dirty="0"/>
              <a:t>Division:	</a:t>
            </a:r>
            <a:r>
              <a:rPr lang="en-GB" i="1" dirty="0">
                <a:solidFill>
                  <a:schemeClr val="accent1"/>
                </a:solidFill>
              </a:rPr>
              <a:t>./</a:t>
            </a:r>
          </a:p>
          <a:p>
            <a:pPr lvl="2"/>
            <a:r>
              <a:rPr lang="en-GB" dirty="0"/>
              <a:t>Power:</a:t>
            </a:r>
            <a:r>
              <a:rPr lang="en-GB" i="1" dirty="0">
                <a:solidFill>
                  <a:schemeClr val="accent1"/>
                </a:solidFill>
              </a:rPr>
              <a:t>	.^</a:t>
            </a:r>
          </a:p>
          <a:p>
            <a:pPr lvl="1"/>
            <a:r>
              <a:rPr lang="en-GB" dirty="0"/>
              <a:t>Can do logical tests (e.g. </a:t>
            </a:r>
            <a:r>
              <a:rPr lang="en-GB" i="1" dirty="0">
                <a:solidFill>
                  <a:schemeClr val="accent1"/>
                </a:solidFill>
              </a:rPr>
              <a:t>&gt;</a:t>
            </a:r>
            <a:r>
              <a:rPr lang="en-GB" dirty="0"/>
              <a:t>, </a:t>
            </a:r>
            <a:r>
              <a:rPr lang="en-GB" i="1" dirty="0">
                <a:solidFill>
                  <a:schemeClr val="accent1"/>
                </a:solidFill>
              </a:rPr>
              <a:t>&lt;</a:t>
            </a:r>
            <a:r>
              <a:rPr lang="en-GB" dirty="0"/>
              <a:t>, </a:t>
            </a:r>
            <a:r>
              <a:rPr lang="en-GB" i="1" dirty="0">
                <a:solidFill>
                  <a:schemeClr val="accent1"/>
                </a:solidFill>
              </a:rPr>
              <a:t>==</a:t>
            </a:r>
            <a:r>
              <a:rPr lang="en-GB" dirty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90904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and matrix operations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EFCD6F-F88E-416C-AB52-5FFAEF662E5B}"/>
              </a:ext>
            </a:extLst>
          </p:cNvPr>
          <p:cNvSpPr txBox="1">
            <a:spLocks/>
          </p:cNvSpPr>
          <p:nvPr/>
        </p:nvSpPr>
        <p:spPr>
          <a:xfrm>
            <a:off x="335360" y="119675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Element-wise addition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2C335D-A335-4D15-A976-58DEEA07E421}"/>
              </a:ext>
            </a:extLst>
          </p:cNvPr>
          <p:cNvSpPr txBox="1">
            <a:spLocks/>
          </p:cNvSpPr>
          <p:nvPr/>
        </p:nvSpPr>
        <p:spPr>
          <a:xfrm>
            <a:off x="4176560" y="1196754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Element-wise multiplication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C71F9A-2A63-4A84-AE27-1BFF785EC62C}"/>
              </a:ext>
            </a:extLst>
          </p:cNvPr>
          <p:cNvSpPr txBox="1">
            <a:spLocks/>
          </p:cNvSpPr>
          <p:nvPr/>
        </p:nvSpPr>
        <p:spPr>
          <a:xfrm>
            <a:off x="8015442" y="1196751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Element-wise addition on array subsets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B61AD6-7724-4CAA-A5C8-E642DD9DD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66" y="2478776"/>
            <a:ext cx="3048000" cy="35623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B66948-3D1E-4B43-8F68-0219F3071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78776"/>
            <a:ext cx="3048000" cy="35623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4602B-9C5D-4EE5-8131-5FEE14841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882" y="2478776"/>
            <a:ext cx="3048000" cy="35623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5DE18D-D8ED-491A-90A7-ECAD175733BE}"/>
              </a:ext>
            </a:extLst>
          </p:cNvPr>
          <p:cNvSpPr/>
          <p:nvPr/>
        </p:nvSpPr>
        <p:spPr>
          <a:xfrm>
            <a:off x="1294376" y="4768269"/>
            <a:ext cx="1744099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465D70-FE05-47EC-90AD-E3C34D502097}"/>
              </a:ext>
            </a:extLst>
          </p:cNvPr>
          <p:cNvSpPr/>
          <p:nvPr/>
        </p:nvSpPr>
        <p:spPr>
          <a:xfrm>
            <a:off x="4977376" y="4766908"/>
            <a:ext cx="1829824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224E73-A0A5-4E8C-80CD-2B0E6EF5CB65}"/>
              </a:ext>
            </a:extLst>
          </p:cNvPr>
          <p:cNvSpPr/>
          <p:nvPr/>
        </p:nvSpPr>
        <p:spPr>
          <a:xfrm>
            <a:off x="8819126" y="4766909"/>
            <a:ext cx="2509274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78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2ACAB6-2D53-4557-ABA6-83742C81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80" y="3526526"/>
            <a:ext cx="381000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and matrix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Array operations offer massive speed improvements</a:t>
            </a:r>
          </a:p>
          <a:p>
            <a:pPr lvl="1"/>
            <a:r>
              <a:rPr lang="en-GB" dirty="0"/>
              <a:t>Adding two 3000 x 3000 element arrays</a:t>
            </a:r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DE6789-45C0-4ACA-93BE-4C592A0A7349}"/>
              </a:ext>
            </a:extLst>
          </p:cNvPr>
          <p:cNvSpPr txBox="1">
            <a:spLocks/>
          </p:cNvSpPr>
          <p:nvPr/>
        </p:nvSpPr>
        <p:spPr>
          <a:xfrm>
            <a:off x="335360" y="2368646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Using loops</a:t>
            </a:r>
          </a:p>
          <a:p>
            <a:pPr lvl="1"/>
            <a:r>
              <a:rPr lang="en-GB" sz="2400" dirty="0"/>
              <a:t>Time = 0.496 s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6AFDCA-20FE-4944-A3E2-077F85EBE443}"/>
              </a:ext>
            </a:extLst>
          </p:cNvPr>
          <p:cNvSpPr txBox="1">
            <a:spLocks/>
          </p:cNvSpPr>
          <p:nvPr/>
        </p:nvSpPr>
        <p:spPr>
          <a:xfrm>
            <a:off x="6096000" y="2368645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Using array operations</a:t>
            </a:r>
          </a:p>
          <a:p>
            <a:pPr lvl="1"/>
            <a:r>
              <a:rPr lang="en-GB" sz="2400" dirty="0"/>
              <a:t>Time = 0.046 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D33E28-833D-400C-9F21-F4431B3E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20" y="3526526"/>
            <a:ext cx="381000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</p:spTree>
    <p:extLst>
      <p:ext uri="{BB962C8B-B14F-4D97-AF65-F5344CB8AC3E}">
        <p14:creationId xmlns:p14="http://schemas.microsoft.com/office/powerpoint/2010/main" val="126033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and matrix operations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2173848"/>
            <a:ext cx="9022732" cy="2951606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1997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Multiplying arrays together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Use </a:t>
              </a:r>
              <a:r>
                <a:rPr lang="en-GB" sz="2000" i="1" dirty="0" err="1">
                  <a:solidFill>
                    <a:schemeClr val="accent1"/>
                  </a:solidFill>
                </a:rPr>
                <a:t>randi</a:t>
              </a:r>
              <a:r>
                <a:rPr lang="en-GB" sz="2000" dirty="0"/>
                <a:t> to create a pair of random integer 2D arrays with 4 rows and 3 columns.  Values should be in the range 0-10.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Apply an element-wise multiplication and store the output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Does the output array have the correct values?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62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Image processing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32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MATLAB has built-in functions for image loading/saving</a:t>
            </a:r>
          </a:p>
          <a:p>
            <a:endParaRPr lang="en-GB" sz="1200" dirty="0"/>
          </a:p>
          <a:p>
            <a:r>
              <a:rPr lang="en-GB" dirty="0"/>
              <a:t>Load generic formats (TIFF, JPEG, BMP, PNG) using 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endParaRPr lang="en-GB" i="1" dirty="0">
              <a:solidFill>
                <a:schemeClr val="accent1"/>
              </a:solidFill>
            </a:endParaRPr>
          </a:p>
          <a:p>
            <a:pPr marL="457200" lvl="1" indent="0" algn="ctr">
              <a:buNone/>
            </a:pP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(‘Z:\Stephen\Courses\MATLAB\ExampleImage.png’);</a:t>
            </a:r>
          </a:p>
          <a:p>
            <a:pPr lvl="1"/>
            <a:endParaRPr lang="en-GB" sz="1200" dirty="0"/>
          </a:p>
          <a:p>
            <a:r>
              <a:rPr lang="en-GB" dirty="0"/>
              <a:t>Can also handle multipage TIFFs</a:t>
            </a:r>
          </a:p>
          <a:p>
            <a:pPr marL="457200" lvl="1" indent="0" algn="ctr">
              <a:buNone/>
            </a:pPr>
            <a:r>
              <a:rPr lang="en-GB" i="1" dirty="0">
                <a:solidFill>
                  <a:schemeClr val="accent1"/>
                </a:solidFill>
              </a:rPr>
              <a:t>slice_1 = 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(‘Z:\Stephen\Courses\MATLAB\StackImage.tif’,1);</a:t>
            </a:r>
          </a:p>
          <a:p>
            <a:pPr marL="457200" lvl="1" indent="0" algn="ctr">
              <a:buNone/>
            </a:pPr>
            <a:r>
              <a:rPr lang="en-GB" i="1" dirty="0">
                <a:solidFill>
                  <a:schemeClr val="accent1"/>
                </a:solidFill>
              </a:rPr>
              <a:t>slice_2 = 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(‘Z:\Stephen\Courses\MATLAB\StackImage.tif’,2);</a:t>
            </a:r>
          </a:p>
          <a:p>
            <a:pPr marL="0" indent="0">
              <a:buNone/>
            </a:pPr>
            <a:endParaRPr lang="en-GB" sz="1200" dirty="0"/>
          </a:p>
          <a:p>
            <a:r>
              <a:rPr lang="en-GB" dirty="0"/>
              <a:t>For proprietary image formats we can use </a:t>
            </a:r>
            <a:r>
              <a:rPr lang="en-GB" dirty="0" err="1"/>
              <a:t>BioFormats</a:t>
            </a:r>
            <a:r>
              <a:rPr lang="en-GB" dirty="0"/>
              <a:t> Reader</a:t>
            </a:r>
          </a:p>
          <a:p>
            <a:pPr lvl="1"/>
            <a:r>
              <a:rPr lang="en-GB" dirty="0"/>
              <a:t>We will cover this in Session 3</a:t>
            </a:r>
          </a:p>
        </p:txBody>
      </p:sp>
    </p:spTree>
    <p:extLst>
      <p:ext uri="{BB962C8B-B14F-4D97-AF65-F5344CB8AC3E}">
        <p14:creationId xmlns:p14="http://schemas.microsoft.com/office/powerpoint/2010/main" val="294728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saving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48628"/>
            <a:ext cx="11521280" cy="4929411"/>
          </a:xfrm>
        </p:spPr>
        <p:txBody>
          <a:bodyPr/>
          <a:lstStyle/>
          <a:p>
            <a:r>
              <a:rPr lang="en-GB" dirty="0"/>
              <a:t>Similarly, we can save images using </a:t>
            </a:r>
            <a:r>
              <a:rPr lang="en-GB" i="1" dirty="0" err="1">
                <a:solidFill>
                  <a:schemeClr val="accent1"/>
                </a:solidFill>
              </a:rPr>
              <a:t>imwrite</a:t>
            </a:r>
            <a:endParaRPr lang="en-GB" sz="1200" i="1" dirty="0">
              <a:solidFill>
                <a:schemeClr val="accent1"/>
              </a:solidFill>
            </a:endParaRPr>
          </a:p>
          <a:p>
            <a:pPr lvl="1"/>
            <a:r>
              <a:rPr lang="en-GB" dirty="0"/>
              <a:t>MATLAB chooses the format based on the specified extension</a:t>
            </a:r>
          </a:p>
          <a:p>
            <a:pPr lvl="2"/>
            <a:r>
              <a:rPr lang="en-GB" dirty="0"/>
              <a:t>Saving TIFF:</a:t>
            </a:r>
            <a:r>
              <a:rPr lang="en-GB" i="1" dirty="0">
                <a:solidFill>
                  <a:schemeClr val="accent1"/>
                </a:solidFill>
              </a:rPr>
              <a:t> 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, ‘Z:\Stephen\Courses\MATLAB\</a:t>
            </a:r>
            <a:r>
              <a:rPr lang="en-GB" i="1" dirty="0" err="1">
                <a:solidFill>
                  <a:schemeClr val="accent1"/>
                </a:solidFill>
              </a:rPr>
              <a:t>OutputImage.tif</a:t>
            </a:r>
            <a:r>
              <a:rPr lang="en-GB" i="1" dirty="0">
                <a:solidFill>
                  <a:schemeClr val="accent1"/>
                </a:solidFill>
              </a:rPr>
              <a:t>’);</a:t>
            </a:r>
          </a:p>
          <a:p>
            <a:pPr lvl="2"/>
            <a:r>
              <a:rPr lang="en-GB" i="1" dirty="0"/>
              <a:t>Saving PNG: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, ‘Z:\Stephen\Courses\MATLAB\OutputImage.png’);</a:t>
            </a:r>
          </a:p>
          <a:p>
            <a:pPr lvl="2"/>
            <a:r>
              <a:rPr lang="en-GB" i="1" dirty="0"/>
              <a:t>Saving JPEG: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, ‘Z:\Stephen\Courses\MATLAB\OutputImage.jpg’);</a:t>
            </a:r>
          </a:p>
          <a:p>
            <a:endParaRPr lang="en-GB" sz="1200" i="1" dirty="0">
              <a:solidFill>
                <a:schemeClr val="accent1"/>
              </a:solidFill>
            </a:endParaRPr>
          </a:p>
          <a:p>
            <a:r>
              <a:rPr lang="en-GB" dirty="0"/>
              <a:t>Possible to save multipage TIFFs, but only in 3D</a:t>
            </a:r>
          </a:p>
          <a:p>
            <a:pPr lvl="1"/>
            <a:r>
              <a:rPr lang="en-GB" dirty="0"/>
              <a:t>Use </a:t>
            </a:r>
            <a:r>
              <a:rPr lang="en-GB" i="1" dirty="0">
                <a:solidFill>
                  <a:schemeClr val="accent1"/>
                </a:solidFill>
              </a:rPr>
              <a:t>‘</a:t>
            </a:r>
            <a:r>
              <a:rPr lang="en-GB" i="1" dirty="0" err="1">
                <a:solidFill>
                  <a:schemeClr val="accent1"/>
                </a:solidFill>
              </a:rPr>
              <a:t>writemode</a:t>
            </a:r>
            <a:r>
              <a:rPr lang="en-GB" i="1" dirty="0">
                <a:solidFill>
                  <a:schemeClr val="accent1"/>
                </a:solidFill>
              </a:rPr>
              <a:t>’, ‘append’</a:t>
            </a:r>
            <a:r>
              <a:rPr lang="en-GB" dirty="0"/>
              <a:t> key-value pair</a:t>
            </a:r>
          </a:p>
          <a:p>
            <a:pPr lvl="2"/>
            <a:r>
              <a:rPr lang="en-GB" dirty="0"/>
              <a:t>Saving slice 1:</a:t>
            </a:r>
            <a:r>
              <a:rPr lang="en-GB" i="1" dirty="0">
                <a:solidFill>
                  <a:schemeClr val="accent1"/>
                </a:solidFill>
              </a:rPr>
              <a:t> 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(:,:,1), ‘Z:\Stephen\</a:t>
            </a:r>
            <a:r>
              <a:rPr lang="en-GB" i="1" dirty="0" err="1">
                <a:solidFill>
                  <a:schemeClr val="accent1"/>
                </a:solidFill>
              </a:rPr>
              <a:t>OutputStack.tif</a:t>
            </a:r>
            <a:r>
              <a:rPr lang="en-GB" i="1" dirty="0">
                <a:solidFill>
                  <a:schemeClr val="accent1"/>
                </a:solidFill>
              </a:rPr>
              <a:t>’);</a:t>
            </a:r>
          </a:p>
          <a:p>
            <a:pPr lvl="2"/>
            <a:r>
              <a:rPr lang="en-GB" dirty="0"/>
              <a:t>Saving slice 2:</a:t>
            </a:r>
            <a:r>
              <a:rPr lang="en-GB" i="1" dirty="0">
                <a:solidFill>
                  <a:schemeClr val="accent1"/>
                </a:solidFill>
              </a:rPr>
              <a:t> 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(:,:,2), ‘Z:\Stephen\</a:t>
            </a:r>
            <a:r>
              <a:rPr lang="en-GB" i="1" dirty="0" err="1">
                <a:solidFill>
                  <a:schemeClr val="accent1"/>
                </a:solidFill>
              </a:rPr>
              <a:t>OutputStack.tif</a:t>
            </a:r>
            <a:r>
              <a:rPr lang="en-GB" i="1" dirty="0">
                <a:solidFill>
                  <a:schemeClr val="accent1"/>
                </a:solidFill>
              </a:rPr>
              <a:t>’, ’</a:t>
            </a:r>
            <a:r>
              <a:rPr lang="en-GB" i="1" dirty="0" err="1">
                <a:solidFill>
                  <a:schemeClr val="accent1"/>
                </a:solidFill>
              </a:rPr>
              <a:t>writemode</a:t>
            </a:r>
            <a:r>
              <a:rPr lang="en-GB" i="1" dirty="0">
                <a:solidFill>
                  <a:schemeClr val="accent1"/>
                </a:solidFill>
              </a:rPr>
              <a:t>’, ’append’);</a:t>
            </a:r>
          </a:p>
          <a:p>
            <a:pPr lvl="2"/>
            <a:r>
              <a:rPr lang="en-GB" dirty="0"/>
              <a:t>Saving slice 3:</a:t>
            </a:r>
            <a:r>
              <a:rPr lang="en-GB" i="1" dirty="0">
                <a:solidFill>
                  <a:schemeClr val="accent1"/>
                </a:solidFill>
              </a:rPr>
              <a:t> 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(:,:,3), ‘Z:\Stephen\</a:t>
            </a:r>
            <a:r>
              <a:rPr lang="en-GB" i="1" dirty="0" err="1">
                <a:solidFill>
                  <a:schemeClr val="accent1"/>
                </a:solidFill>
              </a:rPr>
              <a:t>OutputStack.tif</a:t>
            </a:r>
            <a:r>
              <a:rPr lang="en-GB" i="1" dirty="0">
                <a:solidFill>
                  <a:schemeClr val="accent1"/>
                </a:solidFill>
              </a:rPr>
              <a:t>’, ’</a:t>
            </a:r>
            <a:r>
              <a:rPr lang="en-GB" i="1" dirty="0" err="1">
                <a:solidFill>
                  <a:schemeClr val="accent1"/>
                </a:solidFill>
              </a:rPr>
              <a:t>writemode</a:t>
            </a:r>
            <a:r>
              <a:rPr lang="en-GB" i="1" dirty="0">
                <a:solidFill>
                  <a:schemeClr val="accent1"/>
                </a:solidFill>
              </a:rPr>
              <a:t>’, ’append’);</a:t>
            </a:r>
          </a:p>
          <a:p>
            <a:pPr lvl="2"/>
            <a:r>
              <a:rPr lang="en-GB" dirty="0"/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422638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48628"/>
            <a:ext cx="11521280" cy="4929411"/>
          </a:xfrm>
        </p:spPr>
        <p:txBody>
          <a:bodyPr/>
          <a:lstStyle/>
          <a:p>
            <a:r>
              <a:rPr lang="en-GB" dirty="0"/>
              <a:t>Display an image using </a:t>
            </a:r>
            <a:r>
              <a:rPr lang="en-GB" i="1" dirty="0" err="1"/>
              <a:t>imshow</a:t>
            </a:r>
            <a:endParaRPr lang="en-GB" i="1" dirty="0"/>
          </a:p>
          <a:p>
            <a:pPr lvl="1"/>
            <a:r>
              <a:rPr lang="en-GB" dirty="0"/>
              <a:t>Set intensity display range with optional second argument </a:t>
            </a:r>
            <a:r>
              <a:rPr lang="en-GB" i="1" dirty="0">
                <a:solidFill>
                  <a:schemeClr val="accent1"/>
                </a:solidFill>
              </a:rPr>
              <a:t>[min, max]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269BA8-0146-4578-9DAA-8A40C3E7F275}"/>
              </a:ext>
            </a:extLst>
          </p:cNvPr>
          <p:cNvSpPr txBox="1">
            <a:spLocks/>
          </p:cNvSpPr>
          <p:nvPr/>
        </p:nvSpPr>
        <p:spPr>
          <a:xfrm>
            <a:off x="335360" y="2326385"/>
            <a:ext cx="3841200" cy="155224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 scaling</a:t>
            </a:r>
          </a:p>
          <a:p>
            <a:pPr marL="457200" lvl="1" indent="0">
              <a:buNone/>
            </a:pPr>
            <a:r>
              <a:rPr lang="en-GB" i="1" dirty="0" err="1">
                <a:solidFill>
                  <a:schemeClr val="accent1"/>
                </a:solidFill>
              </a:rPr>
              <a:t>imshow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</a:t>
            </a:r>
            <a:r>
              <a:rPr lang="en-GB" i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39559D-1BD6-46E1-8F8D-330CD206EDAA}"/>
              </a:ext>
            </a:extLst>
          </p:cNvPr>
          <p:cNvSpPr txBox="1">
            <a:spLocks/>
          </p:cNvSpPr>
          <p:nvPr/>
        </p:nvSpPr>
        <p:spPr>
          <a:xfrm>
            <a:off x="4176560" y="2326384"/>
            <a:ext cx="3841200" cy="155224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Specified scaling</a:t>
            </a:r>
          </a:p>
          <a:p>
            <a:pPr marL="457200" lvl="1" indent="0">
              <a:buNone/>
            </a:pPr>
            <a:r>
              <a:rPr lang="en-GB" i="1" dirty="0" err="1">
                <a:solidFill>
                  <a:schemeClr val="accent1"/>
                </a:solidFill>
              </a:rPr>
              <a:t>imshow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</a:t>
            </a:r>
            <a:r>
              <a:rPr lang="en-GB" i="1" dirty="0">
                <a:solidFill>
                  <a:schemeClr val="accent1"/>
                </a:solidFill>
              </a:rPr>
              <a:t>, [5, 80])</a:t>
            </a:r>
          </a:p>
          <a:p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BE760A-6CC2-4E15-812C-731F0B1CE0DE}"/>
              </a:ext>
            </a:extLst>
          </p:cNvPr>
          <p:cNvSpPr txBox="1">
            <a:spLocks/>
          </p:cNvSpPr>
          <p:nvPr/>
        </p:nvSpPr>
        <p:spPr>
          <a:xfrm>
            <a:off x="8015442" y="2326381"/>
            <a:ext cx="3841200" cy="155224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Auto-scaling</a:t>
            </a:r>
          </a:p>
          <a:p>
            <a:pPr marL="457200" lvl="1" indent="0">
              <a:buNone/>
            </a:pPr>
            <a:r>
              <a:rPr lang="en-GB" i="1" dirty="0" err="1">
                <a:solidFill>
                  <a:schemeClr val="accent1"/>
                </a:solidFill>
              </a:rPr>
              <a:t>imshow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im_im</a:t>
            </a:r>
            <a:r>
              <a:rPr lang="en-GB" i="1" dirty="0">
                <a:solidFill>
                  <a:schemeClr val="accent1"/>
                </a:solidFill>
              </a:rPr>
              <a:t>, [])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64AD64-6907-49B3-9A0D-6C5EA6075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78" y="3296739"/>
            <a:ext cx="2781300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02C276-888E-4F05-A3E3-8B67AB592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386" y="3296739"/>
            <a:ext cx="2781300" cy="2781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4AD95-5CAB-4163-8A0F-B85AB321A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268" y="3296739"/>
            <a:ext cx="2781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4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48628"/>
            <a:ext cx="11521280" cy="4929411"/>
          </a:xfrm>
        </p:spPr>
        <p:txBody>
          <a:bodyPr/>
          <a:lstStyle/>
          <a:p>
            <a:r>
              <a:rPr lang="en-GB" dirty="0"/>
              <a:t>Changing the colourmap</a:t>
            </a:r>
          </a:p>
          <a:p>
            <a:pPr lvl="1"/>
            <a:r>
              <a:rPr lang="en-GB" dirty="0"/>
              <a:t>Equivalent to ImageJ’s “Lookup tables” (LUTs)</a:t>
            </a:r>
          </a:p>
          <a:p>
            <a:pPr lvl="1"/>
            <a:r>
              <a:rPr lang="en-GB" dirty="0"/>
              <a:t>Select a colourmap with </a:t>
            </a:r>
            <a:r>
              <a:rPr lang="en-GB" i="1" dirty="0">
                <a:solidFill>
                  <a:schemeClr val="accent1"/>
                </a:solidFill>
              </a:rPr>
              <a:t>colormap([name])</a:t>
            </a:r>
          </a:p>
          <a:p>
            <a:pPr lvl="1"/>
            <a:endParaRPr lang="en-GB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pPr lvl="1"/>
            <a:endParaRPr lang="en-GB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5F41DC-1414-43B2-86D7-A8556B8B0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73" y="3369372"/>
            <a:ext cx="2340000" cy="23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E0BDC7-4FA1-42B8-88D3-87F2C1F95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444" y="3369372"/>
            <a:ext cx="2340000" cy="23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3761B6-EF46-4F1D-AF8B-364126351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315" y="3369372"/>
            <a:ext cx="2340000" cy="2340000"/>
          </a:xfrm>
          <a:prstGeom prst="rect">
            <a:avLst/>
          </a:prstGeom>
        </p:spPr>
      </p:pic>
      <p:pic>
        <p:nvPicPr>
          <p:cNvPr id="18" name="Picture 17" descr="A picture containing food&#10;&#10;Description automatically generated">
            <a:extLst>
              <a:ext uri="{FF2B5EF4-FFF2-40B4-BE49-F238E27FC236}">
                <a16:creationId xmlns:a16="http://schemas.microsoft.com/office/drawing/2014/main" id="{9662F75E-C585-4521-8341-D7966BED7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240" y="1482539"/>
            <a:ext cx="2770042" cy="432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C8BAD1-2C83-42A4-91C2-0B9205751F48}"/>
              </a:ext>
            </a:extLst>
          </p:cNvPr>
          <p:cNvSpPr txBox="1"/>
          <p:nvPr/>
        </p:nvSpPr>
        <p:spPr>
          <a:xfrm>
            <a:off x="661397" y="2931646"/>
            <a:ext cx="2504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1"/>
                </a:solidFill>
              </a:rPr>
              <a:t>colormap(‘</a:t>
            </a:r>
            <a:r>
              <a:rPr lang="en-GB" sz="2000" i="1" dirty="0" err="1">
                <a:solidFill>
                  <a:schemeClr val="accent1"/>
                </a:solidFill>
              </a:rPr>
              <a:t>gray</a:t>
            </a:r>
            <a:r>
              <a:rPr lang="en-GB" sz="2000" i="1" dirty="0">
                <a:solidFill>
                  <a:schemeClr val="accent1"/>
                </a:solidFill>
              </a:rPr>
              <a:t>’)</a:t>
            </a:r>
            <a:endParaRPr lang="en-GB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D5A379-B02B-4BC1-9325-B628BA398509}"/>
              </a:ext>
            </a:extLst>
          </p:cNvPr>
          <p:cNvSpPr txBox="1"/>
          <p:nvPr/>
        </p:nvSpPr>
        <p:spPr>
          <a:xfrm>
            <a:off x="3301268" y="2931646"/>
            <a:ext cx="2504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1"/>
                </a:solidFill>
              </a:rPr>
              <a:t>colormap(‘</a:t>
            </a:r>
            <a:r>
              <a:rPr lang="en-GB" sz="2000" i="1" dirty="0" err="1">
                <a:solidFill>
                  <a:schemeClr val="accent1"/>
                </a:solidFill>
              </a:rPr>
              <a:t>parula</a:t>
            </a:r>
            <a:r>
              <a:rPr lang="en-GB" sz="2000" i="1" dirty="0">
                <a:solidFill>
                  <a:schemeClr val="accent1"/>
                </a:solidFill>
              </a:rPr>
              <a:t>’)</a:t>
            </a:r>
            <a:endParaRPr lang="en-GB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5926EC-3F87-4DDF-8A29-290182894D41}"/>
              </a:ext>
            </a:extLst>
          </p:cNvPr>
          <p:cNvSpPr txBox="1"/>
          <p:nvPr/>
        </p:nvSpPr>
        <p:spPr>
          <a:xfrm>
            <a:off x="5941139" y="2931646"/>
            <a:ext cx="2504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1"/>
                </a:solidFill>
              </a:rPr>
              <a:t>colormap(‘hot’)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6744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white tiled wall&#10;&#10;Description automatically generated">
            <a:extLst>
              <a:ext uri="{FF2B5EF4-FFF2-40B4-BE49-F238E27FC236}">
                <a16:creationId xmlns:a16="http://schemas.microsoft.com/office/drawing/2014/main" id="{75225D9E-E9C4-442A-9613-DDAFB749A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5B8C290-CE27-486E-8A8C-834166231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61832"/>
              </p:ext>
            </p:extLst>
          </p:nvPr>
        </p:nvGraphicFramePr>
        <p:xfrm>
          <a:off x="7215188" y="1918048"/>
          <a:ext cx="3443290" cy="3443290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381164732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57284434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4281260136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38374355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8369042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6825636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187150814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66153091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35579176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567341119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79172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77247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56791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202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22373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50005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2112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2120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225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56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00509" cy="4929411"/>
          </a:xfrm>
        </p:spPr>
        <p:txBody>
          <a:bodyPr/>
          <a:lstStyle/>
          <a:p>
            <a:r>
              <a:rPr lang="en-GB" dirty="0"/>
              <a:t>Images are an example of a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7065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Questions?!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50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9910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00509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19A214-EC23-4FD1-B845-B63E38B8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332594"/>
              </p:ext>
            </p:extLst>
          </p:nvPr>
        </p:nvGraphicFramePr>
        <p:xfrm>
          <a:off x="6802741" y="1918048"/>
          <a:ext cx="344329" cy="3443290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1166275078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52744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429954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705487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656000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44784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1710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715206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764486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138743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175670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F0EE39EF-1547-4DFE-A9A5-B04687DEE8E1}"/>
              </a:ext>
            </a:extLst>
          </p:cNvPr>
          <p:cNvGrpSpPr/>
          <p:nvPr/>
        </p:nvGrpSpPr>
        <p:grpSpPr>
          <a:xfrm>
            <a:off x="6517489" y="1787795"/>
            <a:ext cx="369332" cy="1799190"/>
            <a:chOff x="6386496" y="1793415"/>
            <a:chExt cx="369332" cy="17991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6CD3826-2A74-461B-8F96-31F19E9A75DD}"/>
                </a:ext>
              </a:extLst>
            </p:cNvPr>
            <p:cNvSpPr/>
            <p:nvPr/>
          </p:nvSpPr>
          <p:spPr>
            <a:xfrm rot="5400000">
              <a:off x="5990714" y="2189197"/>
              <a:ext cx="11608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Row index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F8816D3-1FE3-472B-9009-C84DF45D6503}"/>
                </a:ext>
              </a:extLst>
            </p:cNvPr>
            <p:cNvCxnSpPr>
              <a:cxnSpLocks/>
            </p:cNvCxnSpPr>
            <p:nvPr/>
          </p:nvCxnSpPr>
          <p:spPr>
            <a:xfrm>
              <a:off x="6571161" y="3048000"/>
              <a:ext cx="0" cy="5446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D49C9A5-4A2A-420D-833C-85E13D144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963350"/>
              </p:ext>
            </p:extLst>
          </p:nvPr>
        </p:nvGraphicFramePr>
        <p:xfrm>
          <a:off x="7215188" y="1496016"/>
          <a:ext cx="3443290" cy="344329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95192738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236241610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383532640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1307188325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86756952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783029090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054449983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262800033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267863097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743850951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711696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B97879C0-D9C0-41E1-B30A-F614664C78D6}"/>
              </a:ext>
            </a:extLst>
          </p:cNvPr>
          <p:cNvGrpSpPr/>
          <p:nvPr/>
        </p:nvGrpSpPr>
        <p:grpSpPr>
          <a:xfrm rot="16200000">
            <a:off x="7940546" y="407154"/>
            <a:ext cx="369332" cy="1956283"/>
            <a:chOff x="6538889" y="1788722"/>
            <a:chExt cx="369332" cy="19562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B9D51B-B580-4CEB-925B-D90C2E5B655A}"/>
                </a:ext>
              </a:extLst>
            </p:cNvPr>
            <p:cNvSpPr/>
            <p:nvPr/>
          </p:nvSpPr>
          <p:spPr>
            <a:xfrm rot="5400000">
              <a:off x="5986013" y="2341598"/>
              <a:ext cx="14750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Column index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8302BFE-2200-4712-8EF6-51FAE847B0F7}"/>
                </a:ext>
              </a:extLst>
            </p:cNvPr>
            <p:cNvCxnSpPr>
              <a:cxnSpLocks/>
            </p:cNvCxnSpPr>
            <p:nvPr/>
          </p:nvCxnSpPr>
          <p:spPr>
            <a:xfrm>
              <a:off x="6723561" y="3200400"/>
              <a:ext cx="0" cy="5446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close up of a white tiled wall&#10;&#10;Description automatically generated">
            <a:extLst>
              <a:ext uri="{FF2B5EF4-FFF2-40B4-BE49-F238E27FC236}">
                <a16:creationId xmlns:a16="http://schemas.microsoft.com/office/drawing/2014/main" id="{799E5485-4825-44D7-B641-B79D7AB22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7C643186-922F-49DF-8F0C-B812DD8F5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705476"/>
              </p:ext>
            </p:extLst>
          </p:nvPr>
        </p:nvGraphicFramePr>
        <p:xfrm>
          <a:off x="7215188" y="1918048"/>
          <a:ext cx="3443290" cy="3443290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381164732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57284434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4281260136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38374355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8369042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6825636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187150814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66153091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35579176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567341119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233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79172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77247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36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56791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202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22373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50005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234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47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2112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240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2120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167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225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5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04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University of Bristol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-presentation-template.ppt [Compatibility Mode]" id="{015D3FAC-8A05-4D96-B86A-FAF1F2B83C04}" vid="{E95CFD32-1F5A-4942-BB4C-571E14057853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template</Template>
  <TotalTime>27460</TotalTime>
  <Words>6444</Words>
  <Application>Microsoft Office PowerPoint</Application>
  <PresentationFormat>Widescreen</PresentationFormat>
  <Paragraphs>1290</Paragraphs>
  <Slides>81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Avenir Roman</vt:lpstr>
      <vt:lpstr>Calibri</vt:lpstr>
      <vt:lpstr>1_University of Bristol template</vt:lpstr>
      <vt:lpstr>MATLAB for image processing Session 2: Matrices and image processing</vt:lpstr>
      <vt:lpstr>Course structure</vt:lpstr>
      <vt:lpstr>Under construction!</vt:lpstr>
      <vt:lpstr>PowerPoint Presentation</vt:lpstr>
      <vt:lpstr>Introduction to arrays</vt:lpstr>
      <vt:lpstr>Introduction to arrays</vt:lpstr>
      <vt:lpstr>Introduction to matrices</vt:lpstr>
      <vt:lpstr>Introduction to matrices</vt:lpstr>
      <vt:lpstr>Introduction to matrices</vt:lpstr>
      <vt:lpstr>Introduction to matrices</vt:lpstr>
      <vt:lpstr>Introduction to matrices</vt:lpstr>
      <vt:lpstr>Introduction to matrices</vt:lpstr>
      <vt:lpstr>Introduction to matrices</vt:lpstr>
      <vt:lpstr>PowerPoint Presentation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recap</vt:lpstr>
      <vt:lpstr>Indexing recap</vt:lpstr>
      <vt:lpstr>Indexing recap</vt:lpstr>
      <vt:lpstr>Indexing recap</vt:lpstr>
      <vt:lpstr>Indexing recap</vt:lpstr>
      <vt:lpstr>Indexing recap</vt:lpstr>
      <vt:lpstr>PowerPoint Presentation</vt:lpstr>
      <vt:lpstr>Creating 2D matrix from known values</vt:lpstr>
      <vt:lpstr>Combining matrices</vt:lpstr>
      <vt:lpstr>Combining matrices</vt:lpstr>
      <vt:lpstr>Combining matrices</vt:lpstr>
      <vt:lpstr>Combining matrices</vt:lpstr>
      <vt:lpstr>Creating an empty matrix</vt:lpstr>
      <vt:lpstr>The need for initialisation</vt:lpstr>
      <vt:lpstr>Tic Toc</vt:lpstr>
      <vt:lpstr>Tic Toc</vt:lpstr>
      <vt:lpstr>Profiler</vt:lpstr>
      <vt:lpstr>Profiler</vt:lpstr>
      <vt:lpstr>PowerPoint Presentation</vt:lpstr>
      <vt:lpstr>Array and matrix operations</vt:lpstr>
      <vt:lpstr>Array and matrix operations</vt:lpstr>
      <vt:lpstr>Array and matrix operations</vt:lpstr>
      <vt:lpstr>Array and matrix operations</vt:lpstr>
      <vt:lpstr>PowerPoint Presentation</vt:lpstr>
      <vt:lpstr>Image loading</vt:lpstr>
      <vt:lpstr>Image saving</vt:lpstr>
      <vt:lpstr>Visualising images</vt:lpstr>
      <vt:lpstr>Visualising images</vt:lpstr>
      <vt:lpstr>PowerPoint Presentation</vt:lpstr>
      <vt:lpstr>Under construction!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ImageJ/FIJI image processing basics</dc:title>
  <dc:creator>SJ Cross</dc:creator>
  <cp:lastModifiedBy>Stephen Cross</cp:lastModifiedBy>
  <cp:revision>636</cp:revision>
  <cp:lastPrinted>2019-11-26T12:49:37Z</cp:lastPrinted>
  <dcterms:modified xsi:type="dcterms:W3CDTF">2020-01-28T08:30:29Z</dcterms:modified>
</cp:coreProperties>
</file>